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79"/>
  </p:notesMasterIdLst>
  <p:handoutMasterIdLst>
    <p:handoutMasterId r:id="rId80"/>
  </p:handoutMasterIdLst>
  <p:sldIdLst>
    <p:sldId id="552" r:id="rId8"/>
    <p:sldId id="547" r:id="rId9"/>
    <p:sldId id="598" r:id="rId10"/>
    <p:sldId id="537" r:id="rId11"/>
    <p:sldId id="563" r:id="rId12"/>
    <p:sldId id="564" r:id="rId13"/>
    <p:sldId id="565" r:id="rId14"/>
    <p:sldId id="566" r:id="rId15"/>
    <p:sldId id="567" r:id="rId16"/>
    <p:sldId id="568" r:id="rId17"/>
    <p:sldId id="569" r:id="rId18"/>
    <p:sldId id="618" r:id="rId19"/>
    <p:sldId id="617" r:id="rId20"/>
    <p:sldId id="619" r:id="rId21"/>
    <p:sldId id="620" r:id="rId22"/>
    <p:sldId id="621" r:id="rId23"/>
    <p:sldId id="599" r:id="rId24"/>
    <p:sldId id="520" r:id="rId25"/>
    <p:sldId id="570" r:id="rId26"/>
    <p:sldId id="571" r:id="rId27"/>
    <p:sldId id="572" r:id="rId28"/>
    <p:sldId id="579" r:id="rId29"/>
    <p:sldId id="574" r:id="rId30"/>
    <p:sldId id="575" r:id="rId31"/>
    <p:sldId id="577" r:id="rId32"/>
    <p:sldId id="578" r:id="rId33"/>
    <p:sldId id="576" r:id="rId34"/>
    <p:sldId id="600" r:id="rId35"/>
    <p:sldId id="580" r:id="rId36"/>
    <p:sldId id="581" r:id="rId37"/>
    <p:sldId id="582" r:id="rId38"/>
    <p:sldId id="601" r:id="rId39"/>
    <p:sldId id="583" r:id="rId40"/>
    <p:sldId id="584" r:id="rId41"/>
    <p:sldId id="585" r:id="rId42"/>
    <p:sldId id="586" r:id="rId43"/>
    <p:sldId id="602" r:id="rId44"/>
    <p:sldId id="587" r:id="rId45"/>
    <p:sldId id="588" r:id="rId46"/>
    <p:sldId id="589" r:id="rId47"/>
    <p:sldId id="590" r:id="rId48"/>
    <p:sldId id="591" r:id="rId49"/>
    <p:sldId id="603" r:id="rId50"/>
    <p:sldId id="592" r:id="rId51"/>
    <p:sldId id="604" r:id="rId52"/>
    <p:sldId id="593" r:id="rId53"/>
    <p:sldId id="594" r:id="rId54"/>
    <p:sldId id="595" r:id="rId55"/>
    <p:sldId id="597" r:id="rId56"/>
    <p:sldId id="596" r:id="rId57"/>
    <p:sldId id="607" r:id="rId58"/>
    <p:sldId id="606" r:id="rId59"/>
    <p:sldId id="611" r:id="rId60"/>
    <p:sldId id="612" r:id="rId61"/>
    <p:sldId id="613" r:id="rId62"/>
    <p:sldId id="614" r:id="rId63"/>
    <p:sldId id="615" r:id="rId64"/>
    <p:sldId id="616" r:id="rId65"/>
    <p:sldId id="610" r:id="rId66"/>
    <p:sldId id="622" r:id="rId67"/>
    <p:sldId id="608" r:id="rId68"/>
    <p:sldId id="623" r:id="rId69"/>
    <p:sldId id="631" r:id="rId70"/>
    <p:sldId id="609" r:id="rId71"/>
    <p:sldId id="624" r:id="rId72"/>
    <p:sldId id="625" r:id="rId73"/>
    <p:sldId id="626" r:id="rId74"/>
    <p:sldId id="627" r:id="rId75"/>
    <p:sldId id="628" r:id="rId76"/>
    <p:sldId id="629" r:id="rId77"/>
    <p:sldId id="630" r:id="rId78"/>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7" autoAdjust="0"/>
    <p:restoredTop sz="94605" autoAdjust="0"/>
  </p:normalViewPr>
  <p:slideViewPr>
    <p:cSldViewPr snapToGrid="0" showGuides="1">
      <p:cViewPr varScale="1">
        <p:scale>
          <a:sx n="72" d="100"/>
          <a:sy n="72" d="100"/>
        </p:scale>
        <p:origin x="1278" y="54"/>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14-Feb-19</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14-Feb-19</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C406D-F335-4BA3-B7BC-288F6D6B591B}"/>
              </a:ext>
            </a:extLst>
          </p:cNvPr>
          <p:cNvPicPr>
            <a:picLocks noChangeAspect="1"/>
          </p:cNvPicPr>
          <p:nvPr userDrawn="1"/>
        </p:nvPicPr>
        <p:blipFill>
          <a:blip r:embed="rId2"/>
          <a:stretch>
            <a:fillRect/>
          </a:stretch>
        </p:blipFill>
        <p:spPr>
          <a:xfrm>
            <a:off x="7621438" y="6590581"/>
            <a:ext cx="1371600" cy="267419"/>
          </a:xfrm>
          <a:prstGeom prst="rect">
            <a:avLst/>
          </a:prstGeom>
        </p:spPr>
      </p:pic>
      <p:pic>
        <p:nvPicPr>
          <p:cNvPr id="3" name="Picture 2">
            <a:extLst>
              <a:ext uri="{FF2B5EF4-FFF2-40B4-BE49-F238E27FC236}">
                <a16:creationId xmlns:a16="http://schemas.microsoft.com/office/drawing/2014/main" id="{0D17E7D4-F2C5-4E2E-A60D-CF55B276ADEE}"/>
              </a:ext>
            </a:extLst>
          </p:cNvPr>
          <p:cNvPicPr>
            <a:picLocks noChangeAspect="1"/>
          </p:cNvPicPr>
          <p:nvPr userDrawn="1"/>
        </p:nvPicPr>
        <p:blipFill>
          <a:blip r:embed="rId3"/>
          <a:stretch>
            <a:fillRect/>
          </a:stretch>
        </p:blipFill>
        <p:spPr>
          <a:xfrm>
            <a:off x="8174064" y="6467655"/>
            <a:ext cx="628650" cy="114300"/>
          </a:xfrm>
          <a:prstGeom prst="rect">
            <a:avLst/>
          </a:prstGeom>
        </p:spPr>
      </p:pic>
      <p:pic>
        <p:nvPicPr>
          <p:cNvPr id="4" name="Picture 3">
            <a:extLst>
              <a:ext uri="{FF2B5EF4-FFF2-40B4-BE49-F238E27FC236}">
                <a16:creationId xmlns:a16="http://schemas.microsoft.com/office/drawing/2014/main" id="{FADB4FC1-31A8-401B-88B3-952D8019ECFD}"/>
              </a:ext>
            </a:extLst>
          </p:cNvPr>
          <p:cNvPicPr>
            <a:picLocks noChangeAspect="1"/>
          </p:cNvPicPr>
          <p:nvPr userDrawn="1"/>
        </p:nvPicPr>
        <p:blipFill>
          <a:blip r:embed="rId4"/>
          <a:stretch>
            <a:fillRect/>
          </a:stretch>
        </p:blipFill>
        <p:spPr>
          <a:xfrm>
            <a:off x="0" y="6590581"/>
            <a:ext cx="2895600" cy="266700"/>
          </a:xfrm>
          <a:prstGeom prst="rect">
            <a:avLst/>
          </a:prstGeom>
        </p:spPr>
      </p:pic>
    </p:spTree>
    <p:extLst>
      <p:ext uri="{BB962C8B-B14F-4D97-AF65-F5344CB8AC3E}">
        <p14:creationId xmlns:p14="http://schemas.microsoft.com/office/powerpoint/2010/main" val="27544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3"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20Purchasing/020Creating_PO_Lines/070Patron_Purchase_Requests"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F3354-6F6D-4B11-9571-8CA3CE5F8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 y="-10456"/>
            <a:ext cx="9144000" cy="6095999"/>
          </a:xfrm>
          <a:prstGeom prst="rect">
            <a:avLst/>
          </a:prstGeom>
        </p:spPr>
      </p:pic>
      <p:sp>
        <p:nvSpPr>
          <p:cNvPr id="9" name="מלבן 7"/>
          <p:cNvSpPr/>
          <p:nvPr/>
        </p:nvSpPr>
        <p:spPr>
          <a:xfrm>
            <a:off x="3319" y="5615868"/>
            <a:ext cx="9144000" cy="9752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5007429"/>
            <a:ext cx="9144000" cy="818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idx="4294967295"/>
          </p:nvPr>
        </p:nvSpPr>
        <p:spPr>
          <a:xfrm>
            <a:off x="0" y="5007429"/>
            <a:ext cx="8993876" cy="805231"/>
          </a:xfrm>
        </p:spPr>
        <p:txBody>
          <a:bodyPr>
            <a:noAutofit/>
          </a:bodyPr>
          <a:lstStyle/>
          <a:p>
            <a:pPr algn="ctr"/>
            <a:r>
              <a:rPr lang="en-US" sz="3000" dirty="0">
                <a:solidFill>
                  <a:schemeClr val="bg1"/>
                </a:solidFill>
              </a:rPr>
              <a:t>Purchase Requests Specific Functionalities</a:t>
            </a:r>
          </a:p>
        </p:txBody>
      </p:sp>
      <p:sp>
        <p:nvSpPr>
          <p:cNvPr id="12" name="מציין מיקום טקסט 4"/>
          <p:cNvSpPr txBox="1">
            <a:spLocks/>
          </p:cNvSpPr>
          <p:nvPr/>
        </p:nvSpPr>
        <p:spPr>
          <a:xfrm>
            <a:off x="143691" y="6118552"/>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t>Yoel Kortick.  Senior Librarian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470" y="6070505"/>
            <a:ext cx="1609483" cy="664522"/>
          </a:xfrm>
          <a:prstGeom prst="rect">
            <a:avLst/>
          </a:prstGeom>
        </p:spPr>
      </p:pic>
      <p:sp>
        <p:nvSpPr>
          <p:cNvPr id="8" name="Rectangle 7">
            <a:extLst>
              <a:ext uri="{FF2B5EF4-FFF2-40B4-BE49-F238E27FC236}">
                <a16:creationId xmlns:a16="http://schemas.microsoft.com/office/drawing/2014/main" id="{344EDC54-A096-4269-AFA3-EB2B08B006CB}"/>
              </a:ext>
            </a:extLst>
          </p:cNvPr>
          <p:cNvSpPr/>
          <p:nvPr/>
        </p:nvSpPr>
        <p:spPr>
          <a:xfrm>
            <a:off x="0" y="6623740"/>
            <a:ext cx="4572000" cy="184666"/>
          </a:xfrm>
          <a:prstGeom prst="rect">
            <a:avLst/>
          </a:prstGeom>
        </p:spPr>
        <p:txBody>
          <a:bodyPr>
            <a:spAutoFit/>
          </a:bodyPr>
          <a:lstStyle/>
          <a:p>
            <a:r>
              <a:rPr lang="en-US" sz="600" dirty="0">
                <a:solidFill>
                  <a:schemeClr val="bg1"/>
                </a:solidFill>
              </a:rPr>
              <a:t>https://1001libraries.files.wordpress.com/2015/04/seoul-reading-room.jpg</a:t>
            </a:r>
          </a:p>
        </p:txBody>
      </p:sp>
    </p:spTree>
    <p:extLst>
      <p:ext uri="{BB962C8B-B14F-4D97-AF65-F5344CB8AC3E}">
        <p14:creationId xmlns:p14="http://schemas.microsoft.com/office/powerpoint/2010/main" val="36758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95994" y="2065971"/>
            <a:ext cx="3238500" cy="2543175"/>
          </a:xfrm>
          <a:prstGeom prst="rect">
            <a:avLst/>
          </a:prstGeom>
          <a:ln>
            <a:solidFill>
              <a:schemeClr val="tx1"/>
            </a:solidFill>
          </a:ln>
        </p:spPr>
      </p:pic>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9" name="Content Placeholder 5"/>
          <p:cNvSpPr>
            <a:spLocks noGrp="1"/>
          </p:cNvSpPr>
          <p:nvPr>
            <p:ph idx="1"/>
          </p:nvPr>
        </p:nvSpPr>
        <p:spPr>
          <a:xfrm>
            <a:off x="191923" y="715510"/>
            <a:ext cx="8763271" cy="1472764"/>
          </a:xfrm>
        </p:spPr>
        <p:txBody>
          <a:bodyPr>
            <a:noAutofit/>
          </a:bodyPr>
          <a:lstStyle/>
          <a:p>
            <a:r>
              <a:rPr lang="en-US" dirty="0"/>
              <a:t>User James </a:t>
            </a:r>
            <a:r>
              <a:rPr lang="en-US" dirty="0" err="1"/>
              <a:t>Meydansky</a:t>
            </a:r>
            <a:r>
              <a:rPr lang="en-US" dirty="0"/>
              <a:t> can assign only the Law library to a purchase request</a:t>
            </a:r>
          </a:p>
        </p:txBody>
      </p:sp>
      <p:sp>
        <p:nvSpPr>
          <p:cNvPr id="4" name="Rectangle 3"/>
          <p:cNvSpPr/>
          <p:nvPr/>
        </p:nvSpPr>
        <p:spPr>
          <a:xfrm>
            <a:off x="2886891" y="3540034"/>
            <a:ext cx="1152567" cy="444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Arrow Connector 9"/>
          <p:cNvCxnSpPr/>
          <p:nvPr/>
        </p:nvCxnSpPr>
        <p:spPr>
          <a:xfrm flipH="1">
            <a:off x="4937760" y="4140926"/>
            <a:ext cx="666206"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35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8906" y="2025168"/>
            <a:ext cx="3257550" cy="2371725"/>
          </a:xfrm>
          <a:prstGeom prst="rect">
            <a:avLst/>
          </a:prstGeom>
          <a:ln>
            <a:solidFill>
              <a:schemeClr val="tx1"/>
            </a:solidFill>
          </a:ln>
        </p:spPr>
      </p:pic>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9" name="Content Placeholder 5"/>
          <p:cNvSpPr>
            <a:spLocks noGrp="1"/>
          </p:cNvSpPr>
          <p:nvPr>
            <p:ph idx="1"/>
          </p:nvPr>
        </p:nvSpPr>
        <p:spPr>
          <a:xfrm>
            <a:off x="191923" y="715510"/>
            <a:ext cx="8763271" cy="1472764"/>
          </a:xfrm>
        </p:spPr>
        <p:txBody>
          <a:bodyPr>
            <a:noAutofit/>
          </a:bodyPr>
          <a:lstStyle/>
          <a:p>
            <a:r>
              <a:rPr lang="en-US" dirty="0"/>
              <a:t>User Thomas </a:t>
            </a:r>
            <a:r>
              <a:rPr lang="en-US" dirty="0" err="1"/>
              <a:t>Safransky</a:t>
            </a:r>
            <a:r>
              <a:rPr lang="en-US" dirty="0"/>
              <a:t> can assign only the Main library to a purchase request</a:t>
            </a:r>
          </a:p>
        </p:txBody>
      </p:sp>
      <p:sp>
        <p:nvSpPr>
          <p:cNvPr id="4" name="Rectangle 3"/>
          <p:cNvSpPr/>
          <p:nvPr/>
        </p:nvSpPr>
        <p:spPr>
          <a:xfrm>
            <a:off x="2886891" y="3540034"/>
            <a:ext cx="1152567" cy="444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Arrow Connector 7"/>
          <p:cNvCxnSpPr/>
          <p:nvPr/>
        </p:nvCxnSpPr>
        <p:spPr>
          <a:xfrm flipH="1">
            <a:off x="4937760" y="4140926"/>
            <a:ext cx="666206"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40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b="1"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a:p>
            <a:pPr marL="0" indent="0">
              <a:buNone/>
            </a:pP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62520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Staff roles – handling purchase requests</a:t>
            </a:r>
          </a:p>
        </p:txBody>
      </p:sp>
      <p:sp>
        <p:nvSpPr>
          <p:cNvPr id="6" name="Content Placeholder 5"/>
          <p:cNvSpPr>
            <a:spLocks noGrp="1"/>
          </p:cNvSpPr>
          <p:nvPr>
            <p:ph idx="1"/>
          </p:nvPr>
        </p:nvSpPr>
        <p:spPr>
          <a:xfrm>
            <a:off x="272376" y="904676"/>
            <a:ext cx="8282085" cy="1731589"/>
          </a:xfrm>
        </p:spPr>
        <p:txBody>
          <a:bodyPr>
            <a:noAutofit/>
          </a:bodyPr>
          <a:lstStyle/>
          <a:p>
            <a:r>
              <a:rPr lang="en-US" sz="2500" dirty="0"/>
              <a:t>The three roles also determine which purchase requests can be viewed in the lists and to whom they can be assigned.</a:t>
            </a:r>
          </a:p>
          <a:p>
            <a:r>
              <a:rPr lang="en-US" sz="2500" dirty="0"/>
              <a:t>For example user Mary Ann Barlow has the three roles on the level of the design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3" name="Picture 2"/>
          <p:cNvPicPr>
            <a:picLocks noChangeAspect="1"/>
          </p:cNvPicPr>
          <p:nvPr/>
        </p:nvPicPr>
        <p:blipFill>
          <a:blip r:embed="rId2"/>
          <a:stretch>
            <a:fillRect/>
          </a:stretch>
        </p:blipFill>
        <p:spPr>
          <a:xfrm>
            <a:off x="556349" y="2932416"/>
            <a:ext cx="7780003" cy="1626521"/>
          </a:xfrm>
          <a:prstGeom prst="rect">
            <a:avLst/>
          </a:prstGeom>
          <a:ln>
            <a:solidFill>
              <a:schemeClr val="accent1"/>
            </a:solidFill>
          </a:ln>
        </p:spPr>
      </p:pic>
      <p:sp>
        <p:nvSpPr>
          <p:cNvPr id="4" name="Rectangle 3"/>
          <p:cNvSpPr/>
          <p:nvPr/>
        </p:nvSpPr>
        <p:spPr>
          <a:xfrm>
            <a:off x="6322423" y="3043646"/>
            <a:ext cx="1463040" cy="1358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3131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1433" y="2357607"/>
            <a:ext cx="7510123" cy="1953136"/>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Staff roles – handling purchase requests</a:t>
            </a:r>
          </a:p>
        </p:txBody>
      </p:sp>
      <p:sp>
        <p:nvSpPr>
          <p:cNvPr id="6" name="Content Placeholder 5"/>
          <p:cNvSpPr>
            <a:spLocks noGrp="1"/>
          </p:cNvSpPr>
          <p:nvPr>
            <p:ph idx="1"/>
          </p:nvPr>
        </p:nvSpPr>
        <p:spPr>
          <a:xfrm>
            <a:off x="272376" y="904677"/>
            <a:ext cx="8282085" cy="897998"/>
          </a:xfrm>
        </p:spPr>
        <p:txBody>
          <a:bodyPr>
            <a:noAutofit/>
          </a:bodyPr>
          <a:lstStyle/>
          <a:p>
            <a:r>
              <a:rPr lang="en-US" sz="2500" dirty="0"/>
              <a:t>User Thomas Safransky has the three roles on the level of the institution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4" name="Rectangle 3"/>
          <p:cNvSpPr/>
          <p:nvPr/>
        </p:nvSpPr>
        <p:spPr>
          <a:xfrm>
            <a:off x="6257108" y="2357607"/>
            <a:ext cx="1894447" cy="1953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7282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0159" y="1709672"/>
            <a:ext cx="8686800" cy="4833928"/>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Staff roles – handling purchase requests</a:t>
            </a:r>
          </a:p>
        </p:txBody>
      </p:sp>
      <p:sp>
        <p:nvSpPr>
          <p:cNvPr id="6" name="Content Placeholder 5"/>
          <p:cNvSpPr>
            <a:spLocks noGrp="1"/>
          </p:cNvSpPr>
          <p:nvPr>
            <p:ph idx="1"/>
          </p:nvPr>
        </p:nvSpPr>
        <p:spPr>
          <a:xfrm>
            <a:off x="55286" y="794100"/>
            <a:ext cx="9040003" cy="532238"/>
          </a:xfrm>
        </p:spPr>
        <p:txBody>
          <a:bodyPr>
            <a:noAutofit/>
          </a:bodyPr>
          <a:lstStyle/>
          <a:p>
            <a:r>
              <a:rPr lang="en-US" sz="2500" dirty="0"/>
              <a:t>User Mary Ann Barlow sees purchase requests for design and fine arts libraries (if there are purchase requests for them)</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4" name="Rectangle 3"/>
          <p:cNvSpPr/>
          <p:nvPr/>
        </p:nvSpPr>
        <p:spPr>
          <a:xfrm>
            <a:off x="6257108" y="3840482"/>
            <a:ext cx="2565872" cy="287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6239689" y="5011784"/>
            <a:ext cx="2565872" cy="409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257108" y="6258676"/>
            <a:ext cx="2565872" cy="3301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230159" y="3639824"/>
            <a:ext cx="1616250" cy="688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7098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8490" y="1637737"/>
            <a:ext cx="8686800" cy="4816090"/>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Staff roles – handling purchase requests</a:t>
            </a:r>
          </a:p>
        </p:txBody>
      </p:sp>
      <p:sp>
        <p:nvSpPr>
          <p:cNvPr id="6" name="Content Placeholder 5"/>
          <p:cNvSpPr>
            <a:spLocks noGrp="1"/>
          </p:cNvSpPr>
          <p:nvPr>
            <p:ph idx="1"/>
          </p:nvPr>
        </p:nvSpPr>
        <p:spPr>
          <a:xfrm>
            <a:off x="55286" y="794100"/>
            <a:ext cx="9040003" cy="532238"/>
          </a:xfrm>
        </p:spPr>
        <p:txBody>
          <a:bodyPr>
            <a:noAutofit/>
          </a:bodyPr>
          <a:lstStyle/>
          <a:p>
            <a:r>
              <a:rPr lang="en-US" sz="2500" dirty="0"/>
              <a:t>User Thomas </a:t>
            </a:r>
            <a:r>
              <a:rPr lang="en-US" sz="2500" dirty="0" err="1"/>
              <a:t>Safransky</a:t>
            </a:r>
            <a:r>
              <a:rPr lang="en-US" sz="2500" dirty="0"/>
              <a:t> sees purchase requests for all libraries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4" name="Rectangle 3"/>
          <p:cNvSpPr/>
          <p:nvPr/>
        </p:nvSpPr>
        <p:spPr>
          <a:xfrm>
            <a:off x="6257108" y="3657600"/>
            <a:ext cx="2565872" cy="287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6239689" y="4828902"/>
            <a:ext cx="2565872" cy="409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257108" y="5996596"/>
            <a:ext cx="2565872" cy="409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460743" y="3569791"/>
            <a:ext cx="1616250" cy="688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4598126" y="1637737"/>
            <a:ext cx="1097280" cy="439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4157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b="1"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174619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34012" cy="633250"/>
          </a:xfrm>
        </p:spPr>
        <p:txBody>
          <a:bodyPr>
            <a:normAutofit/>
          </a:bodyPr>
          <a:lstStyle/>
          <a:p>
            <a:r>
              <a:rPr lang="en-US" dirty="0"/>
              <a:t>Determination of purchase request type</a:t>
            </a:r>
          </a:p>
        </p:txBody>
      </p:sp>
      <p:sp>
        <p:nvSpPr>
          <p:cNvPr id="6" name="Content Placeholder 5"/>
          <p:cNvSpPr>
            <a:spLocks noGrp="1"/>
          </p:cNvSpPr>
          <p:nvPr>
            <p:ph idx="1"/>
          </p:nvPr>
        </p:nvSpPr>
        <p:spPr>
          <a:xfrm>
            <a:off x="414044" y="752604"/>
            <a:ext cx="8282085" cy="5256309"/>
          </a:xfrm>
        </p:spPr>
        <p:txBody>
          <a:bodyPr>
            <a:normAutofit/>
          </a:bodyPr>
          <a:lstStyle/>
          <a:p>
            <a:r>
              <a:rPr lang="en-GB" dirty="0"/>
              <a:t>When creating a purchase request the type of request is determined as follows:</a:t>
            </a:r>
          </a:p>
          <a:p>
            <a:r>
              <a:rPr lang="en-US" dirty="0"/>
              <a:t>The citation type for a searched item comes from the ISBN or ISSN. </a:t>
            </a:r>
          </a:p>
          <a:p>
            <a:pPr lvl="1"/>
            <a:r>
              <a:rPr lang="en-US" sz="2800" dirty="0"/>
              <a:t>If there is an ISBN number, the citation type is Book. </a:t>
            </a:r>
          </a:p>
          <a:p>
            <a:pPr lvl="1"/>
            <a:r>
              <a:rPr lang="en-US" sz="2800" dirty="0"/>
              <a:t>If there is an ISSN number, the citation type is Journal. </a:t>
            </a:r>
          </a:p>
          <a:p>
            <a:r>
              <a:rPr lang="en-US" dirty="0"/>
              <a:t>If neither number is present, the citation type is the type that was chosen when the purchase request was created. </a:t>
            </a:r>
            <a:endParaRPr lang="en-GB" sz="2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158216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5256309"/>
          </a:xfrm>
        </p:spPr>
        <p:txBody>
          <a:bodyPr>
            <a:normAutofit/>
          </a:bodyPr>
          <a:lstStyle/>
          <a:p>
            <a:r>
              <a:rPr lang="en-US" dirty="0"/>
              <a:t>As an example of how this is applied</a:t>
            </a:r>
            <a:br>
              <a:rPr lang="en-US" dirty="0"/>
            </a:br>
            <a:endParaRPr lang="en-US" dirty="0"/>
          </a:p>
          <a:p>
            <a:pPr marL="514350" indent="-514350">
              <a:buFont typeface="+mj-lt"/>
              <a:buAutoNum type="arabicPeriod"/>
            </a:pPr>
            <a:r>
              <a:rPr lang="en-US" dirty="0"/>
              <a:t>A purchase request of type Journal is created with no ISSN</a:t>
            </a:r>
          </a:p>
          <a:p>
            <a:pPr marL="514350" indent="-514350">
              <a:buFont typeface="+mj-lt"/>
              <a:buAutoNum type="arabicPeriod"/>
            </a:pPr>
            <a:r>
              <a:rPr lang="en-US" dirty="0"/>
              <a:t>The MD Editor is used to edit the record which is linked to the purchase request and an ISBN is added</a:t>
            </a:r>
          </a:p>
          <a:p>
            <a:pPr marL="514350" indent="-514350">
              <a:buFont typeface="+mj-lt"/>
              <a:buAutoNum type="arabicPeriod"/>
            </a:pPr>
            <a:r>
              <a:rPr lang="en-US" dirty="0"/>
              <a:t>The purchase request is then edited and saved</a:t>
            </a:r>
          </a:p>
          <a:p>
            <a:pPr marL="514350" indent="-514350">
              <a:buFont typeface="+mj-lt"/>
              <a:buAutoNum type="arabicPeriod"/>
            </a:pPr>
            <a:r>
              <a:rPr lang="en-US" dirty="0"/>
              <a:t>After the purchase request is saved, the citation type of the purchase request becomes Book (because an ISBN is present).</a:t>
            </a:r>
            <a:endParaRPr lang="en-GB"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99727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14044" y="752605"/>
            <a:ext cx="8282085" cy="5426126"/>
          </a:xfrm>
        </p:spPr>
        <p:txBody>
          <a:bodyPr>
            <a:normAutofit/>
          </a:bodyPr>
          <a:lstStyle/>
          <a:p>
            <a:r>
              <a:rPr lang="en-US" dirty="0"/>
              <a:t>This presentation will focus primarily on specific features regarding the Purchase request functionality.</a:t>
            </a:r>
          </a:p>
          <a:p>
            <a:r>
              <a:rPr lang="en-US" dirty="0"/>
              <a:t>For a workflow-oriented presentation see Acquisitions - Purchase Requests in Alma.pptx</a:t>
            </a:r>
          </a:p>
          <a:p>
            <a:r>
              <a:rPr lang="en-US" dirty="0"/>
              <a:t>For a general overview of working with Purchase Requests see:</a:t>
            </a:r>
            <a:br>
              <a:rPr lang="en-US" sz="3200" dirty="0"/>
            </a:br>
            <a:r>
              <a:rPr lang="en-US" sz="3200" dirty="0"/>
              <a:t> </a:t>
            </a:r>
            <a:br>
              <a:rPr lang="en-US" sz="3200" dirty="0"/>
            </a:br>
            <a:r>
              <a:rPr lang="en-US" sz="1600" dirty="0">
                <a:hlinkClick r:id="rId2"/>
              </a:rPr>
              <a:t>https://knowledge.exlibrisgroup.com/Alma/Product_Documentation/010Alma_Online_Help_(English)/020Acquisitions/020Purchasing/020Creating_PO_Lines/070Patron_Purchase_Requests</a:t>
            </a:r>
            <a:endParaRPr lang="en-US" sz="1600" dirty="0"/>
          </a:p>
          <a:p>
            <a:endParaRPr lang="en-US" sz="32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123993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A purchase request of type Journal is created with no ISSN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613807" y="1851425"/>
            <a:ext cx="5524500" cy="3743325"/>
          </a:xfrm>
          <a:prstGeom prst="rect">
            <a:avLst/>
          </a:prstGeom>
          <a:ln>
            <a:solidFill>
              <a:schemeClr val="tx1"/>
            </a:solidFill>
          </a:ln>
        </p:spPr>
      </p:pic>
      <p:sp>
        <p:nvSpPr>
          <p:cNvPr id="4" name="Rectangle 3"/>
          <p:cNvSpPr/>
          <p:nvPr/>
        </p:nvSpPr>
        <p:spPr>
          <a:xfrm>
            <a:off x="1606731" y="1851425"/>
            <a:ext cx="1776549" cy="423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709851" y="3723087"/>
            <a:ext cx="863708" cy="404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495005" y="5199017"/>
            <a:ext cx="1544453" cy="395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6059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23738" y="1750422"/>
            <a:ext cx="8101829" cy="3487783"/>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The type is Journal</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7" name="Rectangle 6"/>
          <p:cNvSpPr/>
          <p:nvPr/>
        </p:nvSpPr>
        <p:spPr>
          <a:xfrm>
            <a:off x="1319349" y="4023533"/>
            <a:ext cx="1921799" cy="404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567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9043" y="1863040"/>
            <a:ext cx="7257482" cy="3126971"/>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The bibliographic record is edited in the metadata editor and the 020 is added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7" name="Rectangle 6"/>
          <p:cNvSpPr/>
          <p:nvPr/>
        </p:nvSpPr>
        <p:spPr>
          <a:xfrm>
            <a:off x="1358538" y="3814527"/>
            <a:ext cx="3174273" cy="404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8124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671" y="2271712"/>
            <a:ext cx="8867775" cy="2314575"/>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The type is still Journal but now we will edit and save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7" name="Rectangle 6"/>
          <p:cNvSpPr/>
          <p:nvPr/>
        </p:nvSpPr>
        <p:spPr>
          <a:xfrm>
            <a:off x="822958" y="3644706"/>
            <a:ext cx="1921799"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6858000" y="3428999"/>
            <a:ext cx="550197"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349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262" y="2281237"/>
            <a:ext cx="8753475" cy="2295525"/>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Now the citation type is book</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7" name="Rectangle 6"/>
          <p:cNvSpPr/>
          <p:nvPr/>
        </p:nvSpPr>
        <p:spPr>
          <a:xfrm>
            <a:off x="822958" y="3592454"/>
            <a:ext cx="1921799"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1999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9442" y="1851425"/>
            <a:ext cx="5562600" cy="4486275"/>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fontScale="92500"/>
          </a:bodyPr>
          <a:lstStyle/>
          <a:p>
            <a:r>
              <a:rPr lang="en-US" dirty="0"/>
              <a:t>Here an end user creates a purchase request in Primo.</a:t>
            </a:r>
          </a:p>
          <a:p>
            <a:r>
              <a:rPr lang="en-US" dirty="0"/>
              <a:t>They choose type "Journal" but do not include an ISSN.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7" name="Rectangle 6"/>
          <p:cNvSpPr/>
          <p:nvPr/>
        </p:nvSpPr>
        <p:spPr>
          <a:xfrm>
            <a:off x="5551714" y="2704180"/>
            <a:ext cx="1227910"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941131" y="5342877"/>
            <a:ext cx="1227910"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818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8073" y="1750423"/>
            <a:ext cx="5534025" cy="4457700"/>
          </a:xfrm>
          <a:prstGeom prst="rect">
            <a:avLst/>
          </a:prstGeom>
          <a:ln>
            <a:solidFill>
              <a:schemeClr val="tx1"/>
            </a:solidFill>
          </a:ln>
        </p:spPr>
      </p:pic>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52604"/>
            <a:ext cx="8282085" cy="997819"/>
          </a:xfrm>
        </p:spPr>
        <p:txBody>
          <a:bodyPr>
            <a:normAutofit/>
          </a:bodyPr>
          <a:lstStyle/>
          <a:p>
            <a:r>
              <a:rPr lang="en-US" dirty="0"/>
              <a:t>The type is "Journal" because even though there is no ISSN the user chose type "Journal"</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7" name="Rectangle 6"/>
          <p:cNvSpPr/>
          <p:nvPr/>
        </p:nvSpPr>
        <p:spPr>
          <a:xfrm>
            <a:off x="3879750" y="3979273"/>
            <a:ext cx="1227910"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800044" y="5499632"/>
            <a:ext cx="1227910" cy="326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235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Determination of purchase request type</a:t>
            </a:r>
          </a:p>
        </p:txBody>
      </p:sp>
      <p:sp>
        <p:nvSpPr>
          <p:cNvPr id="6" name="Content Placeholder 5"/>
          <p:cNvSpPr>
            <a:spLocks noGrp="1"/>
          </p:cNvSpPr>
          <p:nvPr>
            <p:ph idx="1"/>
          </p:nvPr>
        </p:nvSpPr>
        <p:spPr>
          <a:xfrm>
            <a:off x="414044" y="700352"/>
            <a:ext cx="8282085" cy="1550575"/>
          </a:xfrm>
        </p:spPr>
        <p:txBody>
          <a:bodyPr>
            <a:noAutofit/>
          </a:bodyPr>
          <a:lstStyle/>
          <a:p>
            <a:r>
              <a:rPr lang="en-US" sz="2400" dirty="0"/>
              <a:t>Note as well that after a purchase request is created the bibliographic information can be edited only from the metadata editor.  It cannot be edited in the purchase request form, as all bibliographic fields are greyed out.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pic>
        <p:nvPicPr>
          <p:cNvPr id="3" name="Picture 2"/>
          <p:cNvPicPr>
            <a:picLocks noChangeAspect="1"/>
          </p:cNvPicPr>
          <p:nvPr/>
        </p:nvPicPr>
        <p:blipFill>
          <a:blip r:embed="rId2"/>
          <a:stretch>
            <a:fillRect/>
          </a:stretch>
        </p:blipFill>
        <p:spPr>
          <a:xfrm>
            <a:off x="2050100" y="2379478"/>
            <a:ext cx="5009972" cy="4035571"/>
          </a:xfrm>
          <a:prstGeom prst="rect">
            <a:avLst/>
          </a:prstGeom>
          <a:ln>
            <a:solidFill>
              <a:schemeClr val="tx1"/>
            </a:solidFill>
          </a:ln>
        </p:spPr>
      </p:pic>
    </p:spTree>
    <p:extLst>
      <p:ext uri="{BB962C8B-B14F-4D97-AF65-F5344CB8AC3E}">
        <p14:creationId xmlns:p14="http://schemas.microsoft.com/office/powerpoint/2010/main" val="259079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b="1"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Tree>
    <p:extLst>
      <p:ext uri="{BB962C8B-B14F-4D97-AF65-F5344CB8AC3E}">
        <p14:creationId xmlns:p14="http://schemas.microsoft.com/office/powerpoint/2010/main" val="333176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1807717"/>
          </a:xfrm>
        </p:spPr>
        <p:txBody>
          <a:bodyPr>
            <a:noAutofit/>
          </a:bodyPr>
          <a:lstStyle/>
          <a:p>
            <a:r>
              <a:rPr lang="en-US" dirty="0"/>
              <a:t>At the point of creating a purchase request in Alma the staff user has two options:</a:t>
            </a:r>
          </a:p>
          <a:p>
            <a:pPr marL="457200" indent="-457200">
              <a:buFont typeface="+mj-lt"/>
              <a:buAutoNum type="arabicPeriod"/>
            </a:pPr>
            <a:r>
              <a:rPr lang="en-US" dirty="0"/>
              <a:t>Create New Record</a:t>
            </a:r>
          </a:p>
          <a:p>
            <a:pPr marL="457200" indent="-457200">
              <a:buFont typeface="+mj-lt"/>
              <a:buAutoNum type="arabicPeriod"/>
            </a:pPr>
            <a:r>
              <a:rPr lang="en-US" dirty="0"/>
              <a:t>Use Existing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pic>
        <p:nvPicPr>
          <p:cNvPr id="4" name="Picture 3"/>
          <p:cNvPicPr>
            <a:picLocks noChangeAspect="1"/>
          </p:cNvPicPr>
          <p:nvPr/>
        </p:nvPicPr>
        <p:blipFill>
          <a:blip r:embed="rId2"/>
          <a:stretch>
            <a:fillRect/>
          </a:stretch>
        </p:blipFill>
        <p:spPr>
          <a:xfrm>
            <a:off x="1730346" y="2769870"/>
            <a:ext cx="5686425" cy="2781300"/>
          </a:xfrm>
          <a:prstGeom prst="rect">
            <a:avLst/>
          </a:prstGeom>
          <a:ln>
            <a:solidFill>
              <a:schemeClr val="tx1"/>
            </a:solidFill>
          </a:ln>
        </p:spPr>
      </p:pic>
      <p:sp>
        <p:nvSpPr>
          <p:cNvPr id="7" name="Rectangle 6"/>
          <p:cNvSpPr/>
          <p:nvPr/>
        </p:nvSpPr>
        <p:spPr>
          <a:xfrm>
            <a:off x="4555086" y="3500846"/>
            <a:ext cx="1702023" cy="5617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47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b="1"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318492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5674322"/>
          </a:xfrm>
        </p:spPr>
        <p:txBody>
          <a:bodyPr>
            <a:noAutofit/>
          </a:bodyPr>
          <a:lstStyle/>
          <a:p>
            <a:r>
              <a:rPr lang="en-US" dirty="0"/>
              <a:t>If the staff user chooses "Use existing record" then:</a:t>
            </a:r>
          </a:p>
          <a:p>
            <a:r>
              <a:rPr lang="en-US" dirty="0"/>
              <a:t>A "quick pick" list is available for the Title field while the other item fields are restricted. </a:t>
            </a:r>
          </a:p>
          <a:p>
            <a:r>
              <a:rPr lang="en-US" dirty="0"/>
              <a:t>After searching for and choosing an existing record the staff user can either</a:t>
            </a:r>
            <a:br>
              <a:rPr lang="en-US" dirty="0"/>
            </a:br>
            <a:endParaRPr lang="en-US" dirty="0"/>
          </a:p>
          <a:p>
            <a:pPr marL="514350" indent="-514350">
              <a:buFont typeface="+mj-lt"/>
              <a:buAutoNum type="arabicPeriod"/>
            </a:pPr>
            <a:r>
              <a:rPr lang="en-US" dirty="0"/>
              <a:t>Create the purchase request from this record. </a:t>
            </a:r>
          </a:p>
          <a:p>
            <a:pPr marL="514350" indent="-514350">
              <a:buFont typeface="+mj-lt"/>
              <a:buAutoNum type="arabicPeriod"/>
            </a:pPr>
            <a:r>
              <a:rPr lang="en-US" dirty="0"/>
              <a:t>Use this record as a "template" by switching to radio  button "Create new record".  In this case the bibliographic fields will become editable.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3115477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5674322"/>
          </a:xfrm>
        </p:spPr>
        <p:txBody>
          <a:bodyPr>
            <a:noAutofit/>
          </a:bodyPr>
          <a:lstStyle/>
          <a:p>
            <a:r>
              <a:rPr lang="en-US" dirty="0"/>
              <a:t>Option 1 is useful is the staff user wishes to order another copy or a different format of an existing resource</a:t>
            </a:r>
            <a:br>
              <a:rPr lang="en-US" dirty="0"/>
            </a:br>
            <a:endParaRPr lang="en-US" dirty="0"/>
          </a:p>
          <a:p>
            <a:r>
              <a:rPr lang="en-US" dirty="0"/>
              <a:t>Option 2 is useful if the staff user wishes to create a new purchase request for a bibliographic record which is similar to an existing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Tree>
    <p:extLst>
      <p:ext uri="{BB962C8B-B14F-4D97-AF65-F5344CB8AC3E}">
        <p14:creationId xmlns:p14="http://schemas.microsoft.com/office/powerpoint/2010/main" val="119768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b="1"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1470322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1"/>
            <a:ext cx="8282085" cy="2238791"/>
          </a:xfrm>
        </p:spPr>
        <p:txBody>
          <a:bodyPr>
            <a:noAutofit/>
          </a:bodyPr>
          <a:lstStyle/>
          <a:p>
            <a:r>
              <a:rPr lang="en-US" b="1" dirty="0">
                <a:solidFill>
                  <a:srgbClr val="FF0000"/>
                </a:solidFill>
              </a:rPr>
              <a:t>Option 1 </a:t>
            </a:r>
            <a:r>
              <a:rPr lang="en-US" dirty="0"/>
              <a:t>example</a:t>
            </a:r>
          </a:p>
          <a:p>
            <a:r>
              <a:rPr lang="en-US" dirty="0"/>
              <a:t>The institution has an E Book for "French women philosophers".</a:t>
            </a:r>
          </a:p>
          <a:p>
            <a:r>
              <a:rPr lang="en-US" dirty="0"/>
              <a:t>Now someone wants a physical version.</a:t>
            </a:r>
          </a:p>
          <a:p>
            <a:r>
              <a:rPr lang="en-US" dirty="0"/>
              <a:t>The record already exists in the repository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pic>
        <p:nvPicPr>
          <p:cNvPr id="3" name="Picture 2"/>
          <p:cNvPicPr>
            <a:picLocks noChangeAspect="1"/>
          </p:cNvPicPr>
          <p:nvPr/>
        </p:nvPicPr>
        <p:blipFill>
          <a:blip r:embed="rId2"/>
          <a:stretch>
            <a:fillRect/>
          </a:stretch>
        </p:blipFill>
        <p:spPr>
          <a:xfrm>
            <a:off x="185125" y="3609586"/>
            <a:ext cx="8773749" cy="1676634"/>
          </a:xfrm>
          <a:prstGeom prst="rect">
            <a:avLst/>
          </a:prstGeom>
          <a:ln>
            <a:solidFill>
              <a:schemeClr val="tx1"/>
            </a:solidFill>
          </a:ln>
        </p:spPr>
      </p:pic>
      <p:sp>
        <p:nvSpPr>
          <p:cNvPr id="7" name="Rectangle 6"/>
          <p:cNvSpPr/>
          <p:nvPr/>
        </p:nvSpPr>
        <p:spPr>
          <a:xfrm>
            <a:off x="1815736" y="4855400"/>
            <a:ext cx="1254035" cy="5264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09213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1"/>
            <a:ext cx="8282085" cy="2238791"/>
          </a:xfrm>
        </p:spPr>
        <p:txBody>
          <a:bodyPr>
            <a:noAutofit/>
          </a:bodyPr>
          <a:lstStyle/>
          <a:p>
            <a:r>
              <a:rPr lang="en-US" b="1" dirty="0">
                <a:solidFill>
                  <a:srgbClr val="FF0000"/>
                </a:solidFill>
              </a:rPr>
              <a:t>Option 1</a:t>
            </a:r>
            <a:r>
              <a:rPr lang="en-US" dirty="0"/>
              <a:t> example</a:t>
            </a:r>
          </a:p>
          <a:p>
            <a:r>
              <a:rPr lang="en-US" dirty="0"/>
              <a:t>The staff user creates a new purchase request, select "use existing record" and clicks the pick list icon.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34</a:t>
            </a:fld>
            <a:endParaRPr lang="en-US" dirty="0"/>
          </a:p>
        </p:txBody>
      </p:sp>
      <p:pic>
        <p:nvPicPr>
          <p:cNvPr id="4" name="Picture 3"/>
          <p:cNvPicPr>
            <a:picLocks noChangeAspect="1"/>
          </p:cNvPicPr>
          <p:nvPr/>
        </p:nvPicPr>
        <p:blipFill>
          <a:blip r:embed="rId2"/>
          <a:stretch>
            <a:fillRect/>
          </a:stretch>
        </p:blipFill>
        <p:spPr>
          <a:xfrm>
            <a:off x="211686" y="2447038"/>
            <a:ext cx="8686800" cy="1809022"/>
          </a:xfrm>
          <a:prstGeom prst="rect">
            <a:avLst/>
          </a:prstGeom>
          <a:ln>
            <a:solidFill>
              <a:schemeClr val="tx1"/>
            </a:solidFill>
          </a:ln>
        </p:spPr>
      </p:pic>
      <p:sp>
        <p:nvSpPr>
          <p:cNvPr id="7" name="Rectangle 6"/>
          <p:cNvSpPr/>
          <p:nvPr/>
        </p:nvSpPr>
        <p:spPr>
          <a:xfrm>
            <a:off x="2573383" y="3135086"/>
            <a:ext cx="1711234" cy="470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7720149" y="3487783"/>
            <a:ext cx="1280160" cy="7682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5728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487" y="2241287"/>
            <a:ext cx="8926171" cy="3753374"/>
          </a:xfrm>
          <a:prstGeom prst="rect">
            <a:avLst/>
          </a:prstGeom>
          <a:ln>
            <a:solidFill>
              <a:schemeClr val="tx1"/>
            </a:solidFill>
          </a:ln>
        </p:spPr>
      </p:pic>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991996"/>
          </a:xfrm>
        </p:spPr>
        <p:txBody>
          <a:bodyPr>
            <a:noAutofit/>
          </a:bodyPr>
          <a:lstStyle/>
          <a:p>
            <a:r>
              <a:rPr lang="en-US" b="1" dirty="0">
                <a:solidFill>
                  <a:srgbClr val="FF0000"/>
                </a:solidFill>
              </a:rPr>
              <a:t>Option 1 </a:t>
            </a:r>
            <a:r>
              <a:rPr lang="en-US" dirty="0"/>
              <a:t>example</a:t>
            </a:r>
          </a:p>
          <a:p>
            <a:r>
              <a:rPr lang="en-US" dirty="0"/>
              <a:t>Now search for the record and select it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35</a:t>
            </a:fld>
            <a:endParaRPr lang="en-US" dirty="0"/>
          </a:p>
        </p:txBody>
      </p:sp>
      <p:sp>
        <p:nvSpPr>
          <p:cNvPr id="7" name="Rectangle 6"/>
          <p:cNvSpPr/>
          <p:nvPr/>
        </p:nvSpPr>
        <p:spPr>
          <a:xfrm>
            <a:off x="2328224" y="2811770"/>
            <a:ext cx="1943330" cy="6760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1192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3275" y="2184580"/>
            <a:ext cx="5184207" cy="4142324"/>
          </a:xfrm>
          <a:prstGeom prst="rect">
            <a:avLst/>
          </a:prstGeom>
          <a:ln>
            <a:solidFill>
              <a:schemeClr val="tx1"/>
            </a:solidFill>
          </a:ln>
        </p:spPr>
      </p:pic>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991996"/>
          </a:xfrm>
        </p:spPr>
        <p:txBody>
          <a:bodyPr>
            <a:noAutofit/>
          </a:bodyPr>
          <a:lstStyle/>
          <a:p>
            <a:r>
              <a:rPr lang="en-US" b="1" dirty="0">
                <a:solidFill>
                  <a:srgbClr val="FF0000"/>
                </a:solidFill>
              </a:rPr>
              <a:t>Option 1 </a:t>
            </a:r>
            <a:r>
              <a:rPr lang="en-US" dirty="0"/>
              <a:t>example</a:t>
            </a:r>
          </a:p>
          <a:p>
            <a:r>
              <a:rPr lang="en-US" dirty="0"/>
              <a:t>The bibliographic information gets filled in for the purchase request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36</a:t>
            </a:fld>
            <a:endParaRPr lang="en-US" dirty="0"/>
          </a:p>
        </p:txBody>
      </p:sp>
    </p:spTree>
    <p:extLst>
      <p:ext uri="{BB962C8B-B14F-4D97-AF65-F5344CB8AC3E}">
        <p14:creationId xmlns:p14="http://schemas.microsoft.com/office/powerpoint/2010/main" val="2879960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b="1"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37</a:t>
            </a:fld>
            <a:endParaRPr lang="en-US" dirty="0"/>
          </a:p>
        </p:txBody>
      </p:sp>
    </p:spTree>
    <p:extLst>
      <p:ext uri="{BB962C8B-B14F-4D97-AF65-F5344CB8AC3E}">
        <p14:creationId xmlns:p14="http://schemas.microsoft.com/office/powerpoint/2010/main" val="148355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5635134"/>
          </a:xfrm>
        </p:spPr>
        <p:txBody>
          <a:bodyPr>
            <a:noAutofit/>
          </a:bodyPr>
          <a:lstStyle/>
          <a:p>
            <a:r>
              <a:rPr lang="en-US" b="1" dirty="0">
                <a:solidFill>
                  <a:srgbClr val="FF0000"/>
                </a:solidFill>
              </a:rPr>
              <a:t>Option 2 </a:t>
            </a:r>
            <a:r>
              <a:rPr lang="en-US" dirty="0"/>
              <a:t>example</a:t>
            </a:r>
          </a:p>
          <a:p>
            <a:endParaRPr lang="en-US" dirty="0"/>
          </a:p>
          <a:p>
            <a:r>
              <a:rPr lang="en-US" dirty="0"/>
              <a:t>The institution already has title "</a:t>
            </a:r>
            <a:r>
              <a:rPr lang="en-US" b="1" dirty="0"/>
              <a:t>Twentieth</a:t>
            </a:r>
            <a:r>
              <a:rPr lang="en-US" dirty="0"/>
              <a:t>-century French women novelists" from the series "</a:t>
            </a:r>
            <a:r>
              <a:rPr lang="en-US" dirty="0" err="1"/>
              <a:t>Twayne's</a:t>
            </a:r>
            <a:r>
              <a:rPr lang="en-US" dirty="0"/>
              <a:t> world authors series. French literature"</a:t>
            </a:r>
          </a:p>
          <a:p>
            <a:r>
              <a:rPr lang="en-US" dirty="0"/>
              <a:t>Now they want to order title "</a:t>
            </a:r>
            <a:r>
              <a:rPr lang="en-US" b="1" dirty="0"/>
              <a:t>Nineteenth</a:t>
            </a:r>
            <a:r>
              <a:rPr lang="en-US" dirty="0"/>
              <a:t>-century French women novelists" from the </a:t>
            </a:r>
            <a:r>
              <a:rPr lang="en-US" b="1" dirty="0"/>
              <a:t>same</a:t>
            </a:r>
            <a:r>
              <a:rPr lang="en-US" dirty="0"/>
              <a:t> series "</a:t>
            </a:r>
            <a:r>
              <a:rPr lang="en-US" dirty="0" err="1"/>
              <a:t>Twayne's</a:t>
            </a:r>
            <a:r>
              <a:rPr lang="en-US" dirty="0"/>
              <a:t> world authors series. French literature"</a:t>
            </a:r>
          </a:p>
          <a:p>
            <a:r>
              <a:rPr lang="en-US" dirty="0"/>
              <a:t>Instead of entering the information from scratch they will search for it using "Use existing record", select it, then switch to radio button "Create new record" and change relevant fields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38</a:t>
            </a:fld>
            <a:endParaRPr lang="en-US" dirty="0"/>
          </a:p>
        </p:txBody>
      </p:sp>
    </p:spTree>
    <p:extLst>
      <p:ext uri="{BB962C8B-B14F-4D97-AF65-F5344CB8AC3E}">
        <p14:creationId xmlns:p14="http://schemas.microsoft.com/office/powerpoint/2010/main" val="822674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28369" y="1983709"/>
            <a:ext cx="7583529" cy="2875674"/>
          </a:xfrm>
          <a:prstGeom prst="rect">
            <a:avLst/>
          </a:prstGeom>
          <a:ln>
            <a:solidFill>
              <a:schemeClr val="tx1"/>
            </a:solidFill>
          </a:ln>
        </p:spPr>
      </p:pic>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6" name="Content Placeholder 5"/>
          <p:cNvSpPr>
            <a:spLocks noGrp="1"/>
          </p:cNvSpPr>
          <p:nvPr>
            <p:ph idx="1"/>
          </p:nvPr>
        </p:nvSpPr>
        <p:spPr>
          <a:xfrm>
            <a:off x="414044" y="700352"/>
            <a:ext cx="8282085" cy="991996"/>
          </a:xfrm>
        </p:spPr>
        <p:txBody>
          <a:bodyPr>
            <a:noAutofit/>
          </a:bodyPr>
          <a:lstStyle/>
          <a:p>
            <a:r>
              <a:rPr lang="en-US" b="1" dirty="0">
                <a:solidFill>
                  <a:srgbClr val="FF0000"/>
                </a:solidFill>
              </a:rPr>
              <a:t>Option 2 </a:t>
            </a:r>
            <a:r>
              <a:rPr lang="en-US" dirty="0"/>
              <a:t>example</a:t>
            </a:r>
          </a:p>
          <a:p>
            <a:r>
              <a:rPr lang="en-US" dirty="0"/>
              <a:t>The "similar" record already exists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39</a:t>
            </a:fld>
            <a:endParaRPr lang="en-US" dirty="0"/>
          </a:p>
        </p:txBody>
      </p:sp>
      <p:sp>
        <p:nvSpPr>
          <p:cNvPr id="7" name="Rectangle 6"/>
          <p:cNvSpPr/>
          <p:nvPr/>
        </p:nvSpPr>
        <p:spPr>
          <a:xfrm>
            <a:off x="1280159" y="3918857"/>
            <a:ext cx="3696790" cy="483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162593" y="2066008"/>
            <a:ext cx="4062549" cy="520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52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6" name="Content Placeholder 5"/>
          <p:cNvSpPr>
            <a:spLocks noGrp="1"/>
          </p:cNvSpPr>
          <p:nvPr>
            <p:ph idx="1"/>
          </p:nvPr>
        </p:nvSpPr>
        <p:spPr>
          <a:xfrm>
            <a:off x="272376" y="904676"/>
            <a:ext cx="8282085" cy="5417747"/>
          </a:xfrm>
        </p:spPr>
        <p:txBody>
          <a:bodyPr>
            <a:noAutofit/>
          </a:bodyPr>
          <a:lstStyle/>
          <a:p>
            <a:r>
              <a:rPr lang="en-US" sz="2500" dirty="0"/>
              <a:t>Three roles exist in Alma specifically regarding purchase requests:</a:t>
            </a:r>
            <a:br>
              <a:rPr lang="en-US" sz="2500" dirty="0"/>
            </a:br>
            <a:endParaRPr lang="en-US" sz="2500" dirty="0"/>
          </a:p>
          <a:p>
            <a:pPr marL="457200" indent="-457200">
              <a:buFont typeface="+mj-lt"/>
              <a:buAutoNum type="arabicPeriod"/>
            </a:pPr>
            <a:r>
              <a:rPr lang="en-US" sz="2500" dirty="0"/>
              <a:t>Purchase Request Manager = Manages purchase requests operations including edit, add fund and/or vendor, approve, reject, assign or reassign purchase requests.</a:t>
            </a:r>
          </a:p>
          <a:p>
            <a:pPr marL="457200" indent="-457200">
              <a:buFont typeface="+mj-lt"/>
              <a:buAutoNum type="arabicPeriod"/>
            </a:pPr>
            <a:r>
              <a:rPr lang="en-US" sz="2500" dirty="0"/>
              <a:t>Purchase Request Operator = Manages purchase requests operations including edit, add fund and/or vendor, approve, reject.  Cannot assign or reassign purchase requests.</a:t>
            </a:r>
          </a:p>
          <a:p>
            <a:pPr marL="457200" indent="-457200">
              <a:buFont typeface="+mj-lt"/>
              <a:buAutoNum type="arabicPeriod"/>
            </a:pPr>
            <a:r>
              <a:rPr lang="en-US" sz="2500" dirty="0"/>
              <a:t>Purchase Request Operator Extended = Can delete purchase requests</a:t>
            </a:r>
          </a:p>
          <a:p>
            <a:endParaRPr lang="en-US" sz="25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387911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40</a:t>
            </a:fld>
            <a:endParaRPr lang="en-US" dirty="0"/>
          </a:p>
        </p:txBody>
      </p:sp>
      <p:sp>
        <p:nvSpPr>
          <p:cNvPr id="10" name="Content Placeholder 5"/>
          <p:cNvSpPr txBox="1">
            <a:spLocks/>
          </p:cNvSpPr>
          <p:nvPr/>
        </p:nvSpPr>
        <p:spPr>
          <a:xfrm>
            <a:off x="335667" y="916267"/>
            <a:ext cx="8282085" cy="223879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Option 2 </a:t>
            </a:r>
            <a:r>
              <a:rPr lang="en-US" dirty="0"/>
              <a:t>example</a:t>
            </a:r>
          </a:p>
          <a:p>
            <a:r>
              <a:rPr lang="en-US" dirty="0"/>
              <a:t>The staff user creates a new purchase request, select "use existing record" and clicks the pick list icon.</a:t>
            </a:r>
          </a:p>
        </p:txBody>
      </p:sp>
      <p:pic>
        <p:nvPicPr>
          <p:cNvPr id="11" name="Picture 10"/>
          <p:cNvPicPr>
            <a:picLocks noChangeAspect="1"/>
          </p:cNvPicPr>
          <p:nvPr/>
        </p:nvPicPr>
        <p:blipFill>
          <a:blip r:embed="rId2"/>
          <a:stretch>
            <a:fillRect/>
          </a:stretch>
        </p:blipFill>
        <p:spPr>
          <a:xfrm>
            <a:off x="133309" y="2662954"/>
            <a:ext cx="8686800" cy="1809022"/>
          </a:xfrm>
          <a:prstGeom prst="rect">
            <a:avLst/>
          </a:prstGeom>
          <a:ln>
            <a:solidFill>
              <a:schemeClr val="tx1"/>
            </a:solidFill>
          </a:ln>
        </p:spPr>
      </p:pic>
      <p:sp>
        <p:nvSpPr>
          <p:cNvPr id="12" name="Rectangle 11"/>
          <p:cNvSpPr/>
          <p:nvPr/>
        </p:nvSpPr>
        <p:spPr>
          <a:xfrm>
            <a:off x="2495006" y="3351002"/>
            <a:ext cx="1711234" cy="470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7641772" y="3703699"/>
            <a:ext cx="1280160" cy="7682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962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439" y="2672794"/>
            <a:ext cx="8778240" cy="3655480"/>
          </a:xfrm>
          <a:prstGeom prst="rect">
            <a:avLst/>
          </a:prstGeom>
        </p:spPr>
      </p:pic>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41</a:t>
            </a:fld>
            <a:endParaRPr lang="en-US" dirty="0"/>
          </a:p>
        </p:txBody>
      </p:sp>
      <p:sp>
        <p:nvSpPr>
          <p:cNvPr id="10" name="Content Placeholder 5"/>
          <p:cNvSpPr txBox="1">
            <a:spLocks/>
          </p:cNvSpPr>
          <p:nvPr/>
        </p:nvSpPr>
        <p:spPr>
          <a:xfrm>
            <a:off x="335667" y="1752290"/>
            <a:ext cx="8282085" cy="223879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 searches for and finds the "similar" record and selects it</a:t>
            </a:r>
          </a:p>
        </p:txBody>
      </p:sp>
      <p:sp>
        <p:nvSpPr>
          <p:cNvPr id="12" name="Rectangle 11"/>
          <p:cNvSpPr/>
          <p:nvPr/>
        </p:nvSpPr>
        <p:spPr>
          <a:xfrm>
            <a:off x="335667" y="3285688"/>
            <a:ext cx="4014264" cy="470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Content Placeholder 5"/>
          <p:cNvSpPr txBox="1">
            <a:spLocks/>
          </p:cNvSpPr>
          <p:nvPr/>
        </p:nvSpPr>
        <p:spPr>
          <a:xfrm>
            <a:off x="335667" y="916267"/>
            <a:ext cx="8282085" cy="600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Option 2 </a:t>
            </a:r>
            <a:r>
              <a:rPr lang="en-US" dirty="0"/>
              <a:t>example</a:t>
            </a:r>
          </a:p>
        </p:txBody>
      </p:sp>
    </p:spTree>
    <p:extLst>
      <p:ext uri="{BB962C8B-B14F-4D97-AF65-F5344CB8AC3E}">
        <p14:creationId xmlns:p14="http://schemas.microsoft.com/office/powerpoint/2010/main" val="2927001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6256" y="1504172"/>
            <a:ext cx="7020905" cy="5039428"/>
          </a:xfrm>
          <a:prstGeom prst="rect">
            <a:avLst/>
          </a:prstGeom>
          <a:ln>
            <a:solidFill>
              <a:schemeClr val="tx1"/>
            </a:solidFill>
          </a:ln>
        </p:spPr>
      </p:pic>
      <p:sp>
        <p:nvSpPr>
          <p:cNvPr id="5" name="Title 4"/>
          <p:cNvSpPr>
            <a:spLocks noGrp="1"/>
          </p:cNvSpPr>
          <p:nvPr>
            <p:ph type="title"/>
          </p:nvPr>
        </p:nvSpPr>
        <p:spPr>
          <a:xfrm>
            <a:off x="387919" y="18352"/>
            <a:ext cx="8729955" cy="633250"/>
          </a:xfrm>
        </p:spPr>
        <p:txBody>
          <a:bodyPr>
            <a:normAutofit/>
          </a:bodyPr>
          <a:lstStyle/>
          <a:p>
            <a:r>
              <a:rPr lang="en-US" dirty="0"/>
              <a:t>Purchase request "Use existing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42</a:t>
            </a:fld>
            <a:endParaRPr lang="en-US" dirty="0"/>
          </a:p>
        </p:txBody>
      </p:sp>
      <p:sp>
        <p:nvSpPr>
          <p:cNvPr id="10" name="Content Placeholder 5"/>
          <p:cNvSpPr txBox="1">
            <a:spLocks/>
          </p:cNvSpPr>
          <p:nvPr/>
        </p:nvSpPr>
        <p:spPr>
          <a:xfrm>
            <a:off x="4846319" y="3701262"/>
            <a:ext cx="3474719" cy="2238791"/>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Now in the purchase request he selects "Create new record".  All fields become editable and he changes only what must be changed.</a:t>
            </a:r>
          </a:p>
        </p:txBody>
      </p:sp>
      <p:sp>
        <p:nvSpPr>
          <p:cNvPr id="12" name="Rectangle 11"/>
          <p:cNvSpPr/>
          <p:nvPr/>
        </p:nvSpPr>
        <p:spPr>
          <a:xfrm>
            <a:off x="2508069" y="3155058"/>
            <a:ext cx="849078" cy="264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2403557" y="2386781"/>
            <a:ext cx="1476111" cy="4082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5"/>
          <p:cNvSpPr txBox="1">
            <a:spLocks/>
          </p:cNvSpPr>
          <p:nvPr/>
        </p:nvSpPr>
        <p:spPr>
          <a:xfrm>
            <a:off x="335667" y="824826"/>
            <a:ext cx="8282085" cy="600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Option 2 </a:t>
            </a:r>
            <a:r>
              <a:rPr lang="en-US" dirty="0"/>
              <a:t>example</a:t>
            </a:r>
          </a:p>
        </p:txBody>
      </p:sp>
    </p:spTree>
    <p:extLst>
      <p:ext uri="{BB962C8B-B14F-4D97-AF65-F5344CB8AC3E}">
        <p14:creationId xmlns:p14="http://schemas.microsoft.com/office/powerpoint/2010/main" val="2324553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b="1"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43</a:t>
            </a:fld>
            <a:endParaRPr lang="en-US" dirty="0"/>
          </a:p>
        </p:txBody>
      </p:sp>
    </p:spTree>
    <p:extLst>
      <p:ext uri="{BB962C8B-B14F-4D97-AF65-F5344CB8AC3E}">
        <p14:creationId xmlns:p14="http://schemas.microsoft.com/office/powerpoint/2010/main" val="184542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task list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44</a:t>
            </a:fld>
            <a:endParaRPr lang="en-US" dirty="0"/>
          </a:p>
        </p:txBody>
      </p:sp>
      <p:sp>
        <p:nvSpPr>
          <p:cNvPr id="10" name="Content Placeholder 5"/>
          <p:cNvSpPr txBox="1">
            <a:spLocks/>
          </p:cNvSpPr>
          <p:nvPr/>
        </p:nvSpPr>
        <p:spPr>
          <a:xfrm>
            <a:off x="205038" y="665700"/>
            <a:ext cx="8821396" cy="223879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task list includes only "In Review" purchase requests.</a:t>
            </a:r>
          </a:p>
          <a:p>
            <a:r>
              <a:rPr lang="en-US" sz="2400" dirty="0"/>
              <a:t>This creates an efficient process for the end user.</a:t>
            </a:r>
          </a:p>
          <a:p>
            <a:endParaRPr lang="en-US" sz="2400" dirty="0"/>
          </a:p>
        </p:txBody>
      </p:sp>
      <p:pic>
        <p:nvPicPr>
          <p:cNvPr id="6" name="Picture 5"/>
          <p:cNvPicPr>
            <a:picLocks noChangeAspect="1"/>
          </p:cNvPicPr>
          <p:nvPr/>
        </p:nvPicPr>
        <p:blipFill>
          <a:blip r:embed="rId2"/>
          <a:stretch>
            <a:fillRect/>
          </a:stretch>
        </p:blipFill>
        <p:spPr>
          <a:xfrm>
            <a:off x="1468631" y="2562797"/>
            <a:ext cx="5725544" cy="3455827"/>
          </a:xfrm>
          <a:prstGeom prst="rect">
            <a:avLst/>
          </a:prstGeom>
          <a:ln>
            <a:solidFill>
              <a:schemeClr val="tx1"/>
            </a:solidFill>
          </a:ln>
        </p:spPr>
      </p:pic>
      <p:sp>
        <p:nvSpPr>
          <p:cNvPr id="7" name="Rectangle 6"/>
          <p:cNvSpPr/>
          <p:nvPr/>
        </p:nvSpPr>
        <p:spPr>
          <a:xfrm>
            <a:off x="1632857" y="3213465"/>
            <a:ext cx="4990012"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1232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b="1"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45</a:t>
            </a:fld>
            <a:endParaRPr lang="en-US" dirty="0"/>
          </a:p>
        </p:txBody>
      </p:sp>
    </p:spTree>
    <p:extLst>
      <p:ext uri="{BB962C8B-B14F-4D97-AF65-F5344CB8AC3E}">
        <p14:creationId xmlns:p14="http://schemas.microsoft.com/office/powerpoint/2010/main" val="2710587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09967" y="2038841"/>
            <a:ext cx="7611537" cy="4315427"/>
          </a:xfrm>
          <a:prstGeom prst="rect">
            <a:avLst/>
          </a:prstGeom>
          <a:ln>
            <a:solidFill>
              <a:schemeClr val="tx1"/>
            </a:solidFill>
          </a:ln>
        </p:spPr>
      </p:pic>
      <p:sp>
        <p:nvSpPr>
          <p:cNvPr id="5" name="Title 4"/>
          <p:cNvSpPr>
            <a:spLocks noGrp="1"/>
          </p:cNvSpPr>
          <p:nvPr>
            <p:ph type="title"/>
          </p:nvPr>
        </p:nvSpPr>
        <p:spPr>
          <a:xfrm>
            <a:off x="387919" y="18352"/>
            <a:ext cx="8729955" cy="633250"/>
          </a:xfrm>
        </p:spPr>
        <p:txBody>
          <a:bodyPr>
            <a:normAutofit/>
          </a:bodyPr>
          <a:lstStyle/>
          <a:p>
            <a:r>
              <a:rPr lang="en-US" dirty="0"/>
              <a:t>Purchase request Primo form customization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46</a:t>
            </a:fld>
            <a:endParaRPr lang="en-US" dirty="0"/>
          </a:p>
        </p:txBody>
      </p:sp>
      <p:sp>
        <p:nvSpPr>
          <p:cNvPr id="10" name="Content Placeholder 5"/>
          <p:cNvSpPr txBox="1">
            <a:spLocks/>
          </p:cNvSpPr>
          <p:nvPr/>
        </p:nvSpPr>
        <p:spPr>
          <a:xfrm>
            <a:off x="205038" y="665700"/>
            <a:ext cx="8821396" cy="13590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It is possible to configure the Purchase Request form which appears to the end user in Primo.</a:t>
            </a:r>
          </a:p>
          <a:p>
            <a:r>
              <a:rPr lang="en-US" sz="2400" dirty="0"/>
              <a:t>Here we will access it from the discovery configuration menu</a:t>
            </a:r>
          </a:p>
        </p:txBody>
      </p:sp>
      <p:sp>
        <p:nvSpPr>
          <p:cNvPr id="7" name="Rectangle 6"/>
          <p:cNvSpPr/>
          <p:nvPr/>
        </p:nvSpPr>
        <p:spPr>
          <a:xfrm>
            <a:off x="901414" y="4010297"/>
            <a:ext cx="1371600" cy="600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656300" y="3749040"/>
            <a:ext cx="1332329" cy="411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4969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Primo form customization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47</a:t>
            </a:fld>
            <a:endParaRPr lang="en-US" dirty="0"/>
          </a:p>
        </p:txBody>
      </p:sp>
      <p:sp>
        <p:nvSpPr>
          <p:cNvPr id="10" name="Content Placeholder 5"/>
          <p:cNvSpPr txBox="1">
            <a:spLocks/>
          </p:cNvSpPr>
          <p:nvPr/>
        </p:nvSpPr>
        <p:spPr>
          <a:xfrm>
            <a:off x="205038" y="665700"/>
            <a:ext cx="8821396" cy="55783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the next slide we see that by using the "Display to Public" column we can determine which fields the end user will have.  We are defining that the end user will only have five fields:</a:t>
            </a:r>
            <a:br>
              <a:rPr lang="en-US" dirty="0"/>
            </a:br>
            <a:endParaRPr lang="en-US" dirty="0"/>
          </a:p>
          <a:p>
            <a:pPr marL="457200" indent="-457200">
              <a:buFont typeface="+mj-lt"/>
              <a:buAutoNum type="arabicPeriod"/>
            </a:pPr>
            <a:r>
              <a:rPr lang="en-US" dirty="0"/>
              <a:t>Title</a:t>
            </a:r>
          </a:p>
          <a:p>
            <a:pPr marL="457200" indent="-457200">
              <a:buFont typeface="+mj-lt"/>
              <a:buAutoNum type="arabicPeriod"/>
            </a:pPr>
            <a:r>
              <a:rPr lang="en-US" dirty="0"/>
              <a:t>Author</a:t>
            </a:r>
          </a:p>
          <a:p>
            <a:pPr marL="457200" indent="-457200">
              <a:buFont typeface="+mj-lt"/>
              <a:buAutoNum type="arabicPeriod"/>
            </a:pPr>
            <a:r>
              <a:rPr lang="en-US" dirty="0"/>
              <a:t>Publisher</a:t>
            </a:r>
          </a:p>
          <a:p>
            <a:pPr marL="457200" indent="-457200">
              <a:buFont typeface="+mj-lt"/>
              <a:buAutoNum type="arabicPeriod"/>
            </a:pPr>
            <a:r>
              <a:rPr lang="en-US" dirty="0"/>
              <a:t>Year</a:t>
            </a:r>
          </a:p>
          <a:p>
            <a:pPr marL="457200" indent="-457200">
              <a:buFont typeface="+mj-lt"/>
              <a:buAutoNum type="arabicPeriod"/>
            </a:pPr>
            <a:r>
              <a:rPr lang="en-US" dirty="0"/>
              <a:t>Place</a:t>
            </a:r>
            <a:br>
              <a:rPr lang="en-US" dirty="0"/>
            </a:br>
            <a:endParaRPr lang="en-US" dirty="0"/>
          </a:p>
          <a:p>
            <a:r>
              <a:rPr lang="en-US" dirty="0"/>
              <a:t>Other fields such as ISBN, Volume, and </a:t>
            </a:r>
            <a:r>
              <a:rPr lang="en-US" dirty="0" err="1"/>
              <a:t>lccNumber</a:t>
            </a:r>
            <a:r>
              <a:rPr lang="en-US" dirty="0"/>
              <a:t> will not appear.</a:t>
            </a:r>
          </a:p>
          <a:p>
            <a:endParaRPr lang="en-US" dirty="0"/>
          </a:p>
        </p:txBody>
      </p:sp>
    </p:spTree>
    <p:extLst>
      <p:ext uri="{BB962C8B-B14F-4D97-AF65-F5344CB8AC3E}">
        <p14:creationId xmlns:p14="http://schemas.microsoft.com/office/powerpoint/2010/main" val="2320918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Primo form customization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48</a:t>
            </a:fld>
            <a:endParaRPr lang="en-US" dirty="0"/>
          </a:p>
        </p:txBody>
      </p:sp>
      <p:pic>
        <p:nvPicPr>
          <p:cNvPr id="3" name="Picture 2"/>
          <p:cNvPicPr>
            <a:picLocks noChangeAspect="1"/>
          </p:cNvPicPr>
          <p:nvPr/>
        </p:nvPicPr>
        <p:blipFill>
          <a:blip r:embed="rId2"/>
          <a:stretch>
            <a:fillRect/>
          </a:stretch>
        </p:blipFill>
        <p:spPr>
          <a:xfrm>
            <a:off x="1448923" y="1006439"/>
            <a:ext cx="6249272" cy="5182323"/>
          </a:xfrm>
          <a:prstGeom prst="rect">
            <a:avLst/>
          </a:prstGeom>
          <a:ln>
            <a:solidFill>
              <a:schemeClr val="tx1"/>
            </a:solidFill>
          </a:ln>
        </p:spPr>
      </p:pic>
    </p:spTree>
    <p:extLst>
      <p:ext uri="{BB962C8B-B14F-4D97-AF65-F5344CB8AC3E}">
        <p14:creationId xmlns:p14="http://schemas.microsoft.com/office/powerpoint/2010/main" val="491008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Primo form customization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49</a:t>
            </a:fld>
            <a:endParaRPr lang="en-US" dirty="0"/>
          </a:p>
        </p:txBody>
      </p:sp>
      <p:sp>
        <p:nvSpPr>
          <p:cNvPr id="10" name="Content Placeholder 5"/>
          <p:cNvSpPr txBox="1">
            <a:spLocks/>
          </p:cNvSpPr>
          <p:nvPr/>
        </p:nvSpPr>
        <p:spPr>
          <a:xfrm>
            <a:off x="205038" y="665700"/>
            <a:ext cx="8821396" cy="55783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the next slide we see that when the end user fills out a Purchase request in Primo they see only the fields which have been defined to display to the public.</a:t>
            </a:r>
          </a:p>
          <a:p>
            <a:endParaRPr lang="en-US" dirty="0"/>
          </a:p>
        </p:txBody>
      </p:sp>
    </p:spTree>
    <p:extLst>
      <p:ext uri="{BB962C8B-B14F-4D97-AF65-F5344CB8AC3E}">
        <p14:creationId xmlns:p14="http://schemas.microsoft.com/office/powerpoint/2010/main" val="36803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9" name="Content Placeholder 5"/>
          <p:cNvSpPr>
            <a:spLocks noGrp="1"/>
          </p:cNvSpPr>
          <p:nvPr>
            <p:ph idx="1"/>
          </p:nvPr>
        </p:nvSpPr>
        <p:spPr>
          <a:xfrm>
            <a:off x="272376" y="904677"/>
            <a:ext cx="8282085" cy="1564204"/>
          </a:xfrm>
        </p:spPr>
        <p:txBody>
          <a:bodyPr>
            <a:noAutofit/>
          </a:bodyPr>
          <a:lstStyle/>
          <a:p>
            <a:r>
              <a:rPr lang="en-US" dirty="0"/>
              <a:t>All three roles can have a scope on the level of the institution or of a specific library.</a:t>
            </a:r>
          </a:p>
          <a:p>
            <a:r>
              <a:rPr lang="en-US" dirty="0"/>
              <a:t>For example:</a:t>
            </a:r>
          </a:p>
        </p:txBody>
      </p:sp>
      <p:pic>
        <p:nvPicPr>
          <p:cNvPr id="10" name="Picture 9"/>
          <p:cNvPicPr>
            <a:picLocks noChangeAspect="1"/>
          </p:cNvPicPr>
          <p:nvPr/>
        </p:nvPicPr>
        <p:blipFill>
          <a:blip r:embed="rId2"/>
          <a:stretch>
            <a:fillRect/>
          </a:stretch>
        </p:blipFill>
        <p:spPr>
          <a:xfrm>
            <a:off x="592687" y="2853554"/>
            <a:ext cx="7924800" cy="2352675"/>
          </a:xfrm>
          <a:prstGeom prst="rect">
            <a:avLst/>
          </a:prstGeom>
          <a:ln>
            <a:solidFill>
              <a:schemeClr val="tx1"/>
            </a:solidFill>
          </a:ln>
        </p:spPr>
      </p:pic>
      <p:sp>
        <p:nvSpPr>
          <p:cNvPr id="11" name="Rectangle 10"/>
          <p:cNvSpPr/>
          <p:nvPr/>
        </p:nvSpPr>
        <p:spPr>
          <a:xfrm>
            <a:off x="5995851" y="3148149"/>
            <a:ext cx="2521636" cy="483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03353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Primo form customization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50</a:t>
            </a:fld>
            <a:endParaRPr lang="en-US" dirty="0"/>
          </a:p>
        </p:txBody>
      </p:sp>
      <p:pic>
        <p:nvPicPr>
          <p:cNvPr id="6" name="Picture 5"/>
          <p:cNvPicPr>
            <a:picLocks noChangeAspect="1"/>
          </p:cNvPicPr>
          <p:nvPr/>
        </p:nvPicPr>
        <p:blipFill>
          <a:blip r:embed="rId2"/>
          <a:stretch>
            <a:fillRect/>
          </a:stretch>
        </p:blipFill>
        <p:spPr>
          <a:xfrm>
            <a:off x="894837" y="877968"/>
            <a:ext cx="7354326" cy="5363323"/>
          </a:xfrm>
          <a:prstGeom prst="rect">
            <a:avLst/>
          </a:prstGeom>
        </p:spPr>
      </p:pic>
    </p:spTree>
    <p:extLst>
      <p:ext uri="{BB962C8B-B14F-4D97-AF65-F5344CB8AC3E}">
        <p14:creationId xmlns:p14="http://schemas.microsoft.com/office/powerpoint/2010/main" val="2828882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b="1"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51</a:t>
            </a:fld>
            <a:endParaRPr lang="en-US" dirty="0"/>
          </a:p>
        </p:txBody>
      </p:sp>
    </p:spTree>
    <p:extLst>
      <p:ext uri="{BB962C8B-B14F-4D97-AF65-F5344CB8AC3E}">
        <p14:creationId xmlns:p14="http://schemas.microsoft.com/office/powerpoint/2010/main" val="104731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Purchase request deletion from Primo library card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52</a:t>
            </a:fld>
            <a:endParaRPr lang="en-US" dirty="0"/>
          </a:p>
        </p:txBody>
      </p:sp>
      <p:sp>
        <p:nvSpPr>
          <p:cNvPr id="10" name="Content Placeholder 5"/>
          <p:cNvSpPr txBox="1">
            <a:spLocks/>
          </p:cNvSpPr>
          <p:nvPr/>
        </p:nvSpPr>
        <p:spPr>
          <a:xfrm>
            <a:off x="205038" y="708830"/>
            <a:ext cx="8821396" cy="7749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It is possible for the end user to </a:t>
            </a:r>
            <a:r>
              <a:rPr lang="en-US" sz="2400"/>
              <a:t>delete their </a:t>
            </a:r>
            <a:r>
              <a:rPr lang="en-US" sz="2400" dirty="0"/>
              <a:t>purchase request via the Primo library card</a:t>
            </a:r>
          </a:p>
          <a:p>
            <a:endParaRPr lang="en-US" sz="2400" dirty="0"/>
          </a:p>
          <a:p>
            <a:endParaRPr lang="en-US" sz="2400" dirty="0"/>
          </a:p>
          <a:p>
            <a:endParaRPr lang="en-US" sz="2400" dirty="0"/>
          </a:p>
          <a:p>
            <a:endParaRPr lang="en-US" sz="2400" dirty="0"/>
          </a:p>
          <a:p>
            <a:endParaRPr lang="en-US" sz="2400" dirty="0"/>
          </a:p>
        </p:txBody>
      </p:sp>
      <p:pic>
        <p:nvPicPr>
          <p:cNvPr id="3" name="Picture 2"/>
          <p:cNvPicPr>
            <a:picLocks noChangeAspect="1"/>
          </p:cNvPicPr>
          <p:nvPr/>
        </p:nvPicPr>
        <p:blipFill>
          <a:blip r:embed="rId2"/>
          <a:stretch>
            <a:fillRect/>
          </a:stretch>
        </p:blipFill>
        <p:spPr>
          <a:xfrm>
            <a:off x="1944587" y="1765771"/>
            <a:ext cx="5486400" cy="4495800"/>
          </a:xfrm>
          <a:prstGeom prst="rect">
            <a:avLst/>
          </a:prstGeom>
          <a:ln>
            <a:solidFill>
              <a:schemeClr val="accent1"/>
            </a:solidFill>
          </a:ln>
        </p:spPr>
      </p:pic>
      <p:sp>
        <p:nvSpPr>
          <p:cNvPr id="4" name="Rectangle 3"/>
          <p:cNvSpPr/>
          <p:nvPr/>
        </p:nvSpPr>
        <p:spPr>
          <a:xfrm>
            <a:off x="4752896" y="5227608"/>
            <a:ext cx="1009549" cy="241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6124755" y="5227608"/>
            <a:ext cx="638354" cy="241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821502" y="5598542"/>
            <a:ext cx="1017917" cy="663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5934973" y="5598541"/>
            <a:ext cx="1017917" cy="663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4759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b="1"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53</a:t>
            </a:fld>
            <a:endParaRPr lang="en-US" dirty="0"/>
          </a:p>
        </p:txBody>
      </p:sp>
    </p:spTree>
    <p:extLst>
      <p:ext uri="{BB962C8B-B14F-4D97-AF65-F5344CB8AC3E}">
        <p14:creationId xmlns:p14="http://schemas.microsoft.com/office/powerpoint/2010/main" val="3365536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091" y="2504948"/>
            <a:ext cx="9052560" cy="1790211"/>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User level "Purchase request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54</a:t>
            </a:fld>
            <a:endParaRPr lang="en-US" dirty="0"/>
          </a:p>
        </p:txBody>
      </p:sp>
      <p:sp>
        <p:nvSpPr>
          <p:cNvPr id="10" name="Content Placeholder 5"/>
          <p:cNvSpPr txBox="1">
            <a:spLocks/>
          </p:cNvSpPr>
          <p:nvPr/>
        </p:nvSpPr>
        <p:spPr>
          <a:xfrm>
            <a:off x="205038" y="708830"/>
            <a:ext cx="8821396" cy="7749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On the level of the user record there is a field "Purchase request library" </a:t>
            </a:r>
          </a:p>
          <a:p>
            <a:endParaRPr lang="en-US" sz="2400" dirty="0"/>
          </a:p>
          <a:p>
            <a:endParaRPr lang="en-US" sz="2400" dirty="0"/>
          </a:p>
          <a:p>
            <a:endParaRPr lang="en-US" sz="2400" dirty="0"/>
          </a:p>
          <a:p>
            <a:endParaRPr lang="en-US" sz="2400" dirty="0"/>
          </a:p>
          <a:p>
            <a:endParaRPr lang="en-US" sz="2400" dirty="0"/>
          </a:p>
        </p:txBody>
      </p:sp>
      <p:sp>
        <p:nvSpPr>
          <p:cNvPr id="7" name="Rectangle 6"/>
          <p:cNvSpPr/>
          <p:nvPr/>
        </p:nvSpPr>
        <p:spPr>
          <a:xfrm>
            <a:off x="4716743" y="3208039"/>
            <a:ext cx="4309691" cy="71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07199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User level "Purchase request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55</a:t>
            </a:fld>
            <a:endParaRPr lang="en-US" dirty="0"/>
          </a:p>
        </p:txBody>
      </p:sp>
      <p:sp>
        <p:nvSpPr>
          <p:cNvPr id="10" name="Content Placeholder 5"/>
          <p:cNvSpPr txBox="1">
            <a:spLocks/>
          </p:cNvSpPr>
          <p:nvPr/>
        </p:nvSpPr>
        <p:spPr>
          <a:xfrm>
            <a:off x="205038" y="708830"/>
            <a:ext cx="8821396" cy="3823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a patron makes a purchase request or when a staff user makes a purchase request on behalf of the patron then:</a:t>
            </a:r>
            <a:br>
              <a:rPr lang="en-US" sz="2400" dirty="0"/>
            </a:br>
            <a:endParaRPr lang="en-US" sz="2400" dirty="0"/>
          </a:p>
          <a:p>
            <a:pPr marL="457200" indent="-457200">
              <a:buFont typeface="+mj-lt"/>
              <a:buAutoNum type="arabicPeriod"/>
            </a:pPr>
            <a:r>
              <a:rPr lang="en-US" sz="2400" dirty="0"/>
              <a:t>If the patron has no "purchase request library" then any library can be the owning library of the purchase request.</a:t>
            </a:r>
          </a:p>
          <a:p>
            <a:pPr marL="457200" indent="-457200">
              <a:buFont typeface="+mj-lt"/>
              <a:buAutoNum type="arabicPeriod"/>
            </a:pPr>
            <a:r>
              <a:rPr lang="en-US" sz="2400" dirty="0"/>
              <a:t>If the patron does have one or more "purchase request libraries" then only those libraries can be the purchase request owning libraries.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267543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User level "Purchase request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56</a:t>
            </a:fld>
            <a:endParaRPr lang="en-US" dirty="0"/>
          </a:p>
        </p:txBody>
      </p:sp>
      <p:sp>
        <p:nvSpPr>
          <p:cNvPr id="10" name="Content Placeholder 5"/>
          <p:cNvSpPr txBox="1">
            <a:spLocks/>
          </p:cNvSpPr>
          <p:nvPr/>
        </p:nvSpPr>
        <p:spPr>
          <a:xfrm>
            <a:off x="205038" y="708830"/>
            <a:ext cx="8821396" cy="3823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 example:</a:t>
            </a:r>
          </a:p>
          <a:p>
            <a:pPr marL="457200" indent="-457200">
              <a:buFont typeface="+mj-lt"/>
              <a:buAutoNum type="arabicPeriod"/>
            </a:pPr>
            <a:r>
              <a:rPr lang="en-US" sz="2400" dirty="0"/>
              <a:t>Patron Mary Jones has more "purchase request libraries" Design Library and Fine Arts Library</a:t>
            </a:r>
            <a:br>
              <a:rPr lang="en-US" sz="2400" dirty="0"/>
            </a:br>
            <a:br>
              <a:rPr lang="en-US" sz="2400" dirty="0"/>
            </a:br>
            <a:br>
              <a:rPr lang="en-US" sz="2400" dirty="0"/>
            </a:br>
            <a:endParaRPr lang="en-US" sz="2400" dirty="0"/>
          </a:p>
          <a:p>
            <a:pPr marL="457200" indent="-457200">
              <a:buFont typeface="+mj-lt"/>
              <a:buAutoNum type="arabicPeriod"/>
            </a:pPr>
            <a:r>
              <a:rPr lang="en-US" sz="2400" dirty="0"/>
              <a:t>Patron John Smith has no "purchase request libraries" then only those libraries can be the purchase request owning libraries.</a:t>
            </a:r>
          </a:p>
          <a:p>
            <a:endParaRPr lang="en-US" sz="2400" dirty="0"/>
          </a:p>
          <a:p>
            <a:endParaRPr lang="en-US" sz="2400" dirty="0"/>
          </a:p>
          <a:p>
            <a:endParaRPr lang="en-US" sz="2400" dirty="0"/>
          </a:p>
          <a:p>
            <a:endParaRPr lang="en-US" sz="2400" dirty="0"/>
          </a:p>
        </p:txBody>
      </p:sp>
      <p:pic>
        <p:nvPicPr>
          <p:cNvPr id="3" name="Picture 2"/>
          <p:cNvPicPr>
            <a:picLocks noChangeAspect="1"/>
          </p:cNvPicPr>
          <p:nvPr/>
        </p:nvPicPr>
        <p:blipFill>
          <a:blip r:embed="rId2"/>
          <a:stretch>
            <a:fillRect/>
          </a:stretch>
        </p:blipFill>
        <p:spPr>
          <a:xfrm>
            <a:off x="2142132" y="2024923"/>
            <a:ext cx="4467849" cy="781159"/>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132747" y="4286894"/>
            <a:ext cx="4471416" cy="515184"/>
          </a:xfrm>
          <a:prstGeom prst="rect">
            <a:avLst/>
          </a:prstGeom>
          <a:ln>
            <a:solidFill>
              <a:schemeClr val="accent1"/>
            </a:solidFill>
          </a:ln>
        </p:spPr>
      </p:pic>
    </p:spTree>
    <p:extLst>
      <p:ext uri="{BB962C8B-B14F-4D97-AF65-F5344CB8AC3E}">
        <p14:creationId xmlns:p14="http://schemas.microsoft.com/office/powerpoint/2010/main" val="1311818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User level "Purchase request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57</a:t>
            </a:fld>
            <a:endParaRPr lang="en-US" dirty="0"/>
          </a:p>
        </p:txBody>
      </p:sp>
      <p:sp>
        <p:nvSpPr>
          <p:cNvPr id="10" name="Content Placeholder 5"/>
          <p:cNvSpPr txBox="1">
            <a:spLocks/>
          </p:cNvSpPr>
          <p:nvPr/>
        </p:nvSpPr>
        <p:spPr>
          <a:xfrm>
            <a:off x="205038" y="708830"/>
            <a:ext cx="8821396" cy="1537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purchase request is made for Mary Jones only the Design Library and Fine Arts Library can be the owning library of the purchase request</a:t>
            </a:r>
            <a:br>
              <a:rPr lang="en-US" sz="2400" dirty="0"/>
            </a:br>
            <a:br>
              <a:rPr lang="en-US" sz="2400" dirty="0"/>
            </a:br>
            <a:br>
              <a:rPr lang="en-US" sz="2400" dirty="0"/>
            </a:br>
            <a:endParaRPr lang="en-US" sz="2400" dirty="0"/>
          </a:p>
        </p:txBody>
      </p:sp>
      <p:pic>
        <p:nvPicPr>
          <p:cNvPr id="6" name="Picture 5"/>
          <p:cNvPicPr>
            <a:picLocks noChangeAspect="1"/>
          </p:cNvPicPr>
          <p:nvPr/>
        </p:nvPicPr>
        <p:blipFill>
          <a:blip r:embed="rId2"/>
          <a:stretch>
            <a:fillRect/>
          </a:stretch>
        </p:blipFill>
        <p:spPr>
          <a:xfrm>
            <a:off x="2168161" y="2246811"/>
            <a:ext cx="4810796" cy="2800741"/>
          </a:xfrm>
          <a:prstGeom prst="rect">
            <a:avLst/>
          </a:prstGeom>
          <a:ln>
            <a:solidFill>
              <a:schemeClr val="accent1"/>
            </a:solidFill>
          </a:ln>
        </p:spPr>
      </p:pic>
      <p:sp>
        <p:nvSpPr>
          <p:cNvPr id="7" name="Rectangle 6"/>
          <p:cNvSpPr/>
          <p:nvPr/>
        </p:nvSpPr>
        <p:spPr>
          <a:xfrm>
            <a:off x="2468880" y="3683726"/>
            <a:ext cx="2638780"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500846" y="4023360"/>
            <a:ext cx="1606814" cy="692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2720067" y="2579914"/>
            <a:ext cx="4059555"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25717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8036" y="1574509"/>
            <a:ext cx="5172797" cy="1810003"/>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User level "Purchase request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58</a:t>
            </a:fld>
            <a:endParaRPr lang="en-US" dirty="0"/>
          </a:p>
        </p:txBody>
      </p:sp>
      <p:sp>
        <p:nvSpPr>
          <p:cNvPr id="10" name="Content Placeholder 5"/>
          <p:cNvSpPr txBox="1">
            <a:spLocks/>
          </p:cNvSpPr>
          <p:nvPr/>
        </p:nvSpPr>
        <p:spPr>
          <a:xfrm>
            <a:off x="205038" y="708830"/>
            <a:ext cx="8821396" cy="1537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purchase request is made for John Smith then any library can be the owning library of the purchase request</a:t>
            </a:r>
            <a:br>
              <a:rPr lang="en-US" sz="2400" dirty="0"/>
            </a:br>
            <a:br>
              <a:rPr lang="en-US" sz="2400" dirty="0"/>
            </a:br>
            <a:br>
              <a:rPr lang="en-US" sz="2400" dirty="0"/>
            </a:br>
            <a:endParaRPr lang="en-US" sz="2400" dirty="0"/>
          </a:p>
        </p:txBody>
      </p:sp>
      <p:sp>
        <p:nvSpPr>
          <p:cNvPr id="7" name="Rectangle 6"/>
          <p:cNvSpPr/>
          <p:nvPr/>
        </p:nvSpPr>
        <p:spPr>
          <a:xfrm>
            <a:off x="1976956" y="3006921"/>
            <a:ext cx="2638780"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2158364" y="1894114"/>
            <a:ext cx="4059555" cy="3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p:nvPicPr>
        <p:blipFill>
          <a:blip r:embed="rId3"/>
          <a:stretch>
            <a:fillRect/>
          </a:stretch>
        </p:blipFill>
        <p:spPr>
          <a:xfrm>
            <a:off x="1976956" y="3704117"/>
            <a:ext cx="5120951" cy="2566054"/>
          </a:xfrm>
          <a:prstGeom prst="rect">
            <a:avLst/>
          </a:prstGeom>
          <a:ln>
            <a:solidFill>
              <a:schemeClr val="accent1"/>
            </a:solidFill>
          </a:ln>
        </p:spPr>
      </p:pic>
    </p:spTree>
    <p:extLst>
      <p:ext uri="{BB962C8B-B14F-4D97-AF65-F5344CB8AC3E}">
        <p14:creationId xmlns:p14="http://schemas.microsoft.com/office/powerpoint/2010/main" val="66303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b="1" dirty="0"/>
              <a:t>Relink Purchase Request to different record</a:t>
            </a:r>
          </a:p>
          <a:p>
            <a:pPr marL="514350" indent="-514350">
              <a:buFont typeface="+mj-lt"/>
              <a:buAutoNum type="arabicPeriod"/>
            </a:pPr>
            <a:r>
              <a:rPr lang="en-US" sz="2400"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59</a:t>
            </a:fld>
            <a:endParaRPr lang="en-US" dirty="0"/>
          </a:p>
        </p:txBody>
      </p:sp>
    </p:spTree>
    <p:extLst>
      <p:ext uri="{BB962C8B-B14F-4D97-AF65-F5344CB8AC3E}">
        <p14:creationId xmlns:p14="http://schemas.microsoft.com/office/powerpoint/2010/main" val="107425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9" name="Content Placeholder 5"/>
          <p:cNvSpPr>
            <a:spLocks noGrp="1"/>
          </p:cNvSpPr>
          <p:nvPr>
            <p:ph idx="1"/>
          </p:nvPr>
        </p:nvSpPr>
        <p:spPr>
          <a:xfrm>
            <a:off x="272376" y="904676"/>
            <a:ext cx="8763271" cy="5038923"/>
          </a:xfrm>
        </p:spPr>
        <p:txBody>
          <a:bodyPr>
            <a:noAutofit/>
          </a:bodyPr>
          <a:lstStyle/>
          <a:p>
            <a:r>
              <a:rPr lang="en-US" dirty="0"/>
              <a:t>The effect of using a scope for these roles is:</a:t>
            </a:r>
          </a:p>
          <a:p>
            <a:r>
              <a:rPr lang="en-US" dirty="0"/>
              <a:t>A staff user can see in the list of purchase requests only those requests with either no owning library or the same owning library as his scope</a:t>
            </a:r>
          </a:p>
          <a:p>
            <a:r>
              <a:rPr lang="en-US" dirty="0"/>
              <a:t>A staff user can attribute an owning library to a purchase request only for libraries which match his scope</a:t>
            </a:r>
          </a:p>
          <a:p>
            <a:r>
              <a:rPr lang="en-US" dirty="0"/>
              <a:t>The purchase request manager can assign or reassign purchase requests only if they are owned by no library or by a library which matches his scope.  They can then only assign them to other users which have a role scope which matches the purchase request scope.</a:t>
            </a:r>
          </a:p>
        </p:txBody>
      </p:sp>
    </p:spTree>
    <p:extLst>
      <p:ext uri="{BB962C8B-B14F-4D97-AF65-F5344CB8AC3E}">
        <p14:creationId xmlns:p14="http://schemas.microsoft.com/office/powerpoint/2010/main" val="1196477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Relink Purchase Request to different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60</a:t>
            </a:fld>
            <a:endParaRPr lang="en-US" dirty="0"/>
          </a:p>
        </p:txBody>
      </p:sp>
      <p:sp>
        <p:nvSpPr>
          <p:cNvPr id="10" name="Content Placeholder 5"/>
          <p:cNvSpPr txBox="1">
            <a:spLocks/>
          </p:cNvSpPr>
          <p:nvPr/>
        </p:nvSpPr>
        <p:spPr>
          <a:xfrm>
            <a:off x="205038" y="708830"/>
            <a:ext cx="8821396" cy="15379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It is possible to relink a Purchase Request to a different bibliographic record.</a:t>
            </a:r>
          </a:p>
          <a:p>
            <a:r>
              <a:rPr lang="en-US" sz="2400" dirty="0"/>
              <a:t>When doing "edit" on an existing purchase request there is an option to search for another title from the title pickup list.</a:t>
            </a:r>
          </a:p>
          <a:p>
            <a:endParaRPr lang="en-US" sz="2400" dirty="0"/>
          </a:p>
          <a:p>
            <a:endParaRPr lang="en-US" sz="2400" dirty="0"/>
          </a:p>
          <a:p>
            <a:endParaRPr lang="en-US" sz="2400" dirty="0"/>
          </a:p>
          <a:p>
            <a:endParaRPr lang="en-US" sz="2400" dirty="0"/>
          </a:p>
          <a:p>
            <a:endParaRPr lang="en-US" sz="2400" dirty="0"/>
          </a:p>
        </p:txBody>
      </p:sp>
      <p:pic>
        <p:nvPicPr>
          <p:cNvPr id="3" name="Picture 2">
            <a:extLst>
              <a:ext uri="{FF2B5EF4-FFF2-40B4-BE49-F238E27FC236}">
                <a16:creationId xmlns:a16="http://schemas.microsoft.com/office/drawing/2014/main" id="{3B102754-EB45-457C-9D97-3F7B17C84340}"/>
              </a:ext>
            </a:extLst>
          </p:cNvPr>
          <p:cNvPicPr>
            <a:picLocks noChangeAspect="1"/>
          </p:cNvPicPr>
          <p:nvPr/>
        </p:nvPicPr>
        <p:blipFill>
          <a:blip r:embed="rId2"/>
          <a:stretch>
            <a:fillRect/>
          </a:stretch>
        </p:blipFill>
        <p:spPr>
          <a:xfrm>
            <a:off x="69672" y="2510483"/>
            <a:ext cx="9000000" cy="1653816"/>
          </a:xfrm>
          <a:prstGeom prst="rect">
            <a:avLst/>
          </a:prstGeom>
          <a:ln>
            <a:solidFill>
              <a:schemeClr val="accent1"/>
            </a:solidFill>
          </a:ln>
        </p:spPr>
      </p:pic>
      <p:sp>
        <p:nvSpPr>
          <p:cNvPr id="4" name="Rectangle 3">
            <a:extLst>
              <a:ext uri="{FF2B5EF4-FFF2-40B4-BE49-F238E27FC236}">
                <a16:creationId xmlns:a16="http://schemas.microsoft.com/office/drawing/2014/main" id="{DDF3DD4F-D60E-4A52-92CF-DD4C0FBDF91F}"/>
              </a:ext>
            </a:extLst>
          </p:cNvPr>
          <p:cNvSpPr/>
          <p:nvPr/>
        </p:nvSpPr>
        <p:spPr>
          <a:xfrm>
            <a:off x="8456023" y="3352800"/>
            <a:ext cx="313508" cy="22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Content Placeholder 5">
            <a:extLst>
              <a:ext uri="{FF2B5EF4-FFF2-40B4-BE49-F238E27FC236}">
                <a16:creationId xmlns:a16="http://schemas.microsoft.com/office/drawing/2014/main" id="{CD7BD0FB-7F98-4062-BD99-95B828B82AA2}"/>
              </a:ext>
            </a:extLst>
          </p:cNvPr>
          <p:cNvSpPr txBox="1">
            <a:spLocks/>
          </p:cNvSpPr>
          <p:nvPr/>
        </p:nvSpPr>
        <p:spPr>
          <a:xfrm>
            <a:off x="162861" y="4709807"/>
            <a:ext cx="8821396" cy="15342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After choosing the "new" bibliographic record the bibliographic information in the purchase request will get updated.</a:t>
            </a:r>
          </a:p>
          <a:p>
            <a:pPr marL="457200" indent="-457200">
              <a:buFont typeface="+mj-lt"/>
              <a:buAutoNum type="arabicPeriod"/>
            </a:pPr>
            <a:r>
              <a:rPr lang="en-US" sz="2400" dirty="0"/>
              <a:t>This is possible to do at all stages before the purchase request is approved (for example when it is in review).</a:t>
            </a:r>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694928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Relink Purchase Request to different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61</a:t>
            </a:fld>
            <a:endParaRPr lang="en-US" dirty="0"/>
          </a:p>
        </p:txBody>
      </p:sp>
      <p:sp>
        <p:nvSpPr>
          <p:cNvPr id="6" name="Content Placeholder 5">
            <a:extLst>
              <a:ext uri="{FF2B5EF4-FFF2-40B4-BE49-F238E27FC236}">
                <a16:creationId xmlns:a16="http://schemas.microsoft.com/office/drawing/2014/main" id="{763A1729-8BB4-4CC8-A5A7-2A68F8096F45}"/>
              </a:ext>
            </a:extLst>
          </p:cNvPr>
          <p:cNvSpPr txBox="1">
            <a:spLocks/>
          </p:cNvSpPr>
          <p:nvPr/>
        </p:nvSpPr>
        <p:spPr>
          <a:xfrm>
            <a:off x="162861" y="651603"/>
            <a:ext cx="8821396" cy="5066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Now we are going to choose a different bibliographic record</a:t>
            </a:r>
          </a:p>
          <a:p>
            <a:endParaRPr lang="en-US" sz="2400" dirty="0"/>
          </a:p>
          <a:p>
            <a:endParaRPr lang="en-US" sz="2400" dirty="0"/>
          </a:p>
          <a:p>
            <a:endParaRPr lang="en-US" sz="2400" dirty="0"/>
          </a:p>
          <a:p>
            <a:endParaRPr lang="en-US" sz="2400" dirty="0"/>
          </a:p>
          <a:p>
            <a:endParaRPr lang="en-US" sz="2400" dirty="0"/>
          </a:p>
        </p:txBody>
      </p:sp>
      <p:pic>
        <p:nvPicPr>
          <p:cNvPr id="7" name="Picture 6">
            <a:extLst>
              <a:ext uri="{FF2B5EF4-FFF2-40B4-BE49-F238E27FC236}">
                <a16:creationId xmlns:a16="http://schemas.microsoft.com/office/drawing/2014/main" id="{F5B1DCFD-C34B-4523-B970-76250DF38BA1}"/>
              </a:ext>
            </a:extLst>
          </p:cNvPr>
          <p:cNvPicPr>
            <a:picLocks noChangeAspect="1"/>
          </p:cNvPicPr>
          <p:nvPr/>
        </p:nvPicPr>
        <p:blipFill>
          <a:blip r:embed="rId2"/>
          <a:stretch>
            <a:fillRect/>
          </a:stretch>
        </p:blipFill>
        <p:spPr>
          <a:xfrm>
            <a:off x="730092" y="1317637"/>
            <a:ext cx="7686934" cy="4719324"/>
          </a:xfrm>
          <a:prstGeom prst="rect">
            <a:avLst/>
          </a:prstGeom>
          <a:ln>
            <a:solidFill>
              <a:schemeClr val="accent1"/>
            </a:solidFill>
          </a:ln>
        </p:spPr>
      </p:pic>
      <p:sp>
        <p:nvSpPr>
          <p:cNvPr id="8" name="Rectangle 7">
            <a:extLst>
              <a:ext uri="{FF2B5EF4-FFF2-40B4-BE49-F238E27FC236}">
                <a16:creationId xmlns:a16="http://schemas.microsoft.com/office/drawing/2014/main" id="{C4065906-EC6C-40A1-9F0B-A3D85565EEA2}"/>
              </a:ext>
            </a:extLst>
          </p:cNvPr>
          <p:cNvSpPr/>
          <p:nvPr/>
        </p:nvSpPr>
        <p:spPr>
          <a:xfrm>
            <a:off x="730092" y="5007429"/>
            <a:ext cx="7534342" cy="1029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76829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7C9A81-B92C-4A2D-B4D7-9FCB28A67AAE}"/>
              </a:ext>
            </a:extLst>
          </p:cNvPr>
          <p:cNvPicPr>
            <a:picLocks noChangeAspect="1"/>
          </p:cNvPicPr>
          <p:nvPr/>
        </p:nvPicPr>
        <p:blipFill>
          <a:blip r:embed="rId2"/>
          <a:stretch>
            <a:fillRect/>
          </a:stretch>
        </p:blipFill>
        <p:spPr>
          <a:xfrm>
            <a:off x="1482696" y="1664880"/>
            <a:ext cx="6181725" cy="4552659"/>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Relink Purchase Request to different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62</a:t>
            </a:fld>
            <a:endParaRPr lang="en-US" dirty="0"/>
          </a:p>
        </p:txBody>
      </p:sp>
      <p:sp>
        <p:nvSpPr>
          <p:cNvPr id="6" name="Content Placeholder 5">
            <a:extLst>
              <a:ext uri="{FF2B5EF4-FFF2-40B4-BE49-F238E27FC236}">
                <a16:creationId xmlns:a16="http://schemas.microsoft.com/office/drawing/2014/main" id="{763A1729-8BB4-4CC8-A5A7-2A68F8096F45}"/>
              </a:ext>
            </a:extLst>
          </p:cNvPr>
          <p:cNvSpPr txBox="1">
            <a:spLocks/>
          </p:cNvSpPr>
          <p:nvPr/>
        </p:nvSpPr>
        <p:spPr>
          <a:xfrm>
            <a:off x="162861" y="651603"/>
            <a:ext cx="8821396" cy="5066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same purchase request is now linked to the new bibliographic record</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79552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a:xfrm>
            <a:off x="195944" y="752605"/>
            <a:ext cx="8712926" cy="5426126"/>
          </a:xfrm>
        </p:spPr>
        <p:txBody>
          <a:bodyPr>
            <a:normAutofit/>
          </a:bodyPr>
          <a:lstStyle/>
          <a:p>
            <a:pPr marL="514350" indent="-514350">
              <a:buFont typeface="+mj-lt"/>
              <a:buAutoNum type="arabicPeriod"/>
            </a:pPr>
            <a:r>
              <a:rPr lang="en-US" sz="2400" dirty="0"/>
              <a:t>Staff roles - assigning owning library</a:t>
            </a:r>
          </a:p>
          <a:p>
            <a:pPr marL="514350" indent="-514350">
              <a:buFont typeface="+mj-lt"/>
              <a:buAutoNum type="arabicPeriod"/>
            </a:pPr>
            <a:r>
              <a:rPr lang="en-US" sz="2400" dirty="0"/>
              <a:t>Staff roles – handling purchase requests</a:t>
            </a:r>
          </a:p>
          <a:p>
            <a:pPr marL="514350" indent="-514350">
              <a:buFont typeface="+mj-lt"/>
              <a:buAutoNum type="arabicPeriod"/>
            </a:pPr>
            <a:r>
              <a:rPr lang="en-US" sz="2400" dirty="0"/>
              <a:t>Determination of purchase request type</a:t>
            </a:r>
          </a:p>
          <a:p>
            <a:pPr marL="514350" indent="-514350">
              <a:buFont typeface="+mj-lt"/>
              <a:buAutoNum type="arabicPeriod"/>
            </a:pPr>
            <a:r>
              <a:rPr lang="en-US" sz="2400" dirty="0"/>
              <a:t>Purchase request "Use existing record"</a:t>
            </a:r>
          </a:p>
          <a:p>
            <a:pPr marL="514350" indent="-514350">
              <a:buFont typeface="+mj-lt"/>
              <a:buAutoNum type="arabicPeriod"/>
            </a:pPr>
            <a:r>
              <a:rPr lang="en-US" sz="2400" dirty="0"/>
              <a:t>Purchase request "Use existing record" - option 1</a:t>
            </a:r>
          </a:p>
          <a:p>
            <a:pPr marL="514350" indent="-514350">
              <a:buFont typeface="+mj-lt"/>
              <a:buAutoNum type="arabicPeriod"/>
            </a:pPr>
            <a:r>
              <a:rPr lang="en-US" sz="2400" dirty="0"/>
              <a:t>Purchase request "Use existing record" - option 2</a:t>
            </a:r>
          </a:p>
          <a:p>
            <a:pPr marL="514350" indent="-514350">
              <a:buFont typeface="+mj-lt"/>
              <a:buAutoNum type="arabicPeriod"/>
            </a:pPr>
            <a:r>
              <a:rPr lang="en-US" sz="2400" dirty="0"/>
              <a:t>Purchase request task list</a:t>
            </a:r>
          </a:p>
          <a:p>
            <a:pPr marL="514350" indent="-514350">
              <a:buFont typeface="+mj-lt"/>
              <a:buAutoNum type="arabicPeriod"/>
            </a:pPr>
            <a:r>
              <a:rPr lang="en-US" sz="2400" dirty="0"/>
              <a:t>Purchase request Primo form customization</a:t>
            </a:r>
          </a:p>
          <a:p>
            <a:pPr marL="514350" indent="-514350">
              <a:buFont typeface="+mj-lt"/>
              <a:buAutoNum type="arabicPeriod"/>
            </a:pPr>
            <a:r>
              <a:rPr lang="en-US" sz="2400" dirty="0"/>
              <a:t>Purchase request deletion from Primo library card</a:t>
            </a:r>
          </a:p>
          <a:p>
            <a:pPr marL="514350" indent="-514350">
              <a:buFont typeface="+mj-lt"/>
              <a:buAutoNum type="arabicPeriod"/>
            </a:pPr>
            <a:r>
              <a:rPr lang="en-US" sz="2400" dirty="0"/>
              <a:t>User level "Purchase request library"</a:t>
            </a:r>
          </a:p>
          <a:p>
            <a:pPr marL="514350" indent="-514350">
              <a:buFont typeface="+mj-lt"/>
              <a:buAutoNum type="arabicPeriod"/>
            </a:pPr>
            <a:r>
              <a:rPr lang="en-US" sz="2400" dirty="0"/>
              <a:t>Relink Purchase Request to different record</a:t>
            </a:r>
          </a:p>
          <a:p>
            <a:pPr marL="514350" indent="-514350">
              <a:buFont typeface="+mj-lt"/>
              <a:buAutoNum type="arabicPeriod"/>
            </a:pPr>
            <a:r>
              <a:rPr lang="en-US" sz="2400" b="1"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63</a:t>
            </a:fld>
            <a:endParaRPr lang="en-US" dirty="0"/>
          </a:p>
        </p:txBody>
      </p:sp>
    </p:spTree>
    <p:extLst>
      <p:ext uri="{BB962C8B-B14F-4D97-AF65-F5344CB8AC3E}">
        <p14:creationId xmlns:p14="http://schemas.microsoft.com/office/powerpoint/2010/main" val="3369897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64</a:t>
            </a:fld>
            <a:endParaRPr lang="en-US" dirty="0"/>
          </a:p>
        </p:txBody>
      </p:sp>
      <p:sp>
        <p:nvSpPr>
          <p:cNvPr id="10" name="Content Placeholder 5"/>
          <p:cNvSpPr txBox="1">
            <a:spLocks/>
          </p:cNvSpPr>
          <p:nvPr/>
        </p:nvSpPr>
        <p:spPr>
          <a:xfrm>
            <a:off x="205038" y="708830"/>
            <a:ext cx="8821396" cy="54045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There is a parameter to define what parameters will be used when matching a new purchase request. This is instead of the current hard coded match on ISSN or ISBN.</a:t>
            </a:r>
            <a:br>
              <a:rPr lang="en-US" sz="2400" dirty="0"/>
            </a:br>
            <a:endParaRPr lang="en-US" sz="2400" dirty="0"/>
          </a:p>
          <a:p>
            <a:r>
              <a:rPr lang="en-US" sz="2400" dirty="0"/>
              <a:t>The parameter is in the configuration menu “acquisitions &gt; other settings” and is called </a:t>
            </a:r>
            <a:r>
              <a:rPr lang="en-US" sz="2400" dirty="0" err="1"/>
              <a:t>purchase_request_import_profile</a:t>
            </a:r>
            <a:br>
              <a:rPr lang="en-US" sz="2400" dirty="0"/>
            </a:br>
            <a:endParaRPr lang="en-US" sz="2400" dirty="0"/>
          </a:p>
          <a:p>
            <a:r>
              <a:rPr lang="en-US" sz="2400" dirty="0"/>
              <a:t>When a purchase request is made Alma looks at this import profile and use the match routine from there.</a:t>
            </a:r>
            <a:br>
              <a:rPr lang="en-US" sz="2400" dirty="0"/>
            </a:br>
            <a:endParaRPr lang="en-US" sz="2400" dirty="0"/>
          </a:p>
          <a:p>
            <a:r>
              <a:rPr lang="en-US" sz="2400" dirty="0"/>
              <a:t>It will also use the import profile definition to create the record in the network zone or institution zone (in the case of a consortium).</a:t>
            </a:r>
          </a:p>
          <a:p>
            <a:endParaRPr lang="en-US" sz="2400" dirty="0"/>
          </a:p>
          <a:p>
            <a:endParaRPr lang="en-US" sz="2400" dirty="0"/>
          </a:p>
          <a:p>
            <a:endParaRPr lang="en-US" sz="2400" dirty="0"/>
          </a:p>
        </p:txBody>
      </p:sp>
    </p:spTree>
    <p:extLst>
      <p:ext uri="{BB962C8B-B14F-4D97-AF65-F5344CB8AC3E}">
        <p14:creationId xmlns:p14="http://schemas.microsoft.com/office/powerpoint/2010/main" val="1961159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65</a:t>
            </a:fld>
            <a:endParaRPr lang="en-US" dirty="0"/>
          </a:p>
        </p:txBody>
      </p:sp>
      <p:sp>
        <p:nvSpPr>
          <p:cNvPr id="10" name="Content Placeholder 5"/>
          <p:cNvSpPr txBox="1">
            <a:spLocks/>
          </p:cNvSpPr>
          <p:nvPr/>
        </p:nvSpPr>
        <p:spPr>
          <a:xfrm>
            <a:off x="205038" y="708831"/>
            <a:ext cx="8821396" cy="8412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Here we have an import profile called ‘ATO Purchase’ which matches in the 035, and it is defined in ‘other settings”</a:t>
            </a:r>
          </a:p>
          <a:p>
            <a:endParaRPr lang="en-US" sz="2400" dirty="0"/>
          </a:p>
          <a:p>
            <a:endParaRPr lang="en-US" sz="2400" dirty="0"/>
          </a:p>
        </p:txBody>
      </p:sp>
      <p:pic>
        <p:nvPicPr>
          <p:cNvPr id="3" name="Picture 2">
            <a:extLst>
              <a:ext uri="{FF2B5EF4-FFF2-40B4-BE49-F238E27FC236}">
                <a16:creationId xmlns:a16="http://schemas.microsoft.com/office/drawing/2014/main" id="{CD855665-A754-4B28-A8E4-B4EFF679F714}"/>
              </a:ext>
            </a:extLst>
          </p:cNvPr>
          <p:cNvPicPr>
            <a:picLocks noChangeAspect="1"/>
          </p:cNvPicPr>
          <p:nvPr/>
        </p:nvPicPr>
        <p:blipFill>
          <a:blip r:embed="rId2"/>
          <a:stretch>
            <a:fillRect/>
          </a:stretch>
        </p:blipFill>
        <p:spPr>
          <a:xfrm>
            <a:off x="1998344" y="1537344"/>
            <a:ext cx="5225687" cy="3143841"/>
          </a:xfrm>
          <a:prstGeom prst="rect">
            <a:avLst/>
          </a:prstGeom>
          <a:ln>
            <a:solidFill>
              <a:schemeClr val="accent1"/>
            </a:solidFill>
          </a:ln>
        </p:spPr>
      </p:pic>
      <p:sp>
        <p:nvSpPr>
          <p:cNvPr id="4" name="Rectangle 3">
            <a:extLst>
              <a:ext uri="{FF2B5EF4-FFF2-40B4-BE49-F238E27FC236}">
                <a16:creationId xmlns:a16="http://schemas.microsoft.com/office/drawing/2014/main" id="{207C7A54-5A76-433A-B869-3695C0DAB365}"/>
              </a:ext>
            </a:extLst>
          </p:cNvPr>
          <p:cNvSpPr/>
          <p:nvPr/>
        </p:nvSpPr>
        <p:spPr>
          <a:xfrm>
            <a:off x="2229399" y="2182608"/>
            <a:ext cx="1375954" cy="339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6" name="Rectangle 5">
            <a:extLst>
              <a:ext uri="{FF2B5EF4-FFF2-40B4-BE49-F238E27FC236}">
                <a16:creationId xmlns:a16="http://schemas.microsoft.com/office/drawing/2014/main" id="{00A09FF0-304D-4F73-A781-33DB6AF41124}"/>
              </a:ext>
            </a:extLst>
          </p:cNvPr>
          <p:cNvSpPr/>
          <p:nvPr/>
        </p:nvSpPr>
        <p:spPr>
          <a:xfrm>
            <a:off x="5014158" y="2899953"/>
            <a:ext cx="916384" cy="331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7E849122-49A4-4A46-BA70-41FF4CA1AF54}"/>
              </a:ext>
            </a:extLst>
          </p:cNvPr>
          <p:cNvSpPr/>
          <p:nvPr/>
        </p:nvSpPr>
        <p:spPr>
          <a:xfrm>
            <a:off x="2447113" y="3944983"/>
            <a:ext cx="3910149" cy="661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8" name="Picture 7">
            <a:extLst>
              <a:ext uri="{FF2B5EF4-FFF2-40B4-BE49-F238E27FC236}">
                <a16:creationId xmlns:a16="http://schemas.microsoft.com/office/drawing/2014/main" id="{53FFBA17-F4CF-4692-A5BE-2DD3283A976B}"/>
              </a:ext>
            </a:extLst>
          </p:cNvPr>
          <p:cNvPicPr>
            <a:picLocks noChangeAspect="1"/>
          </p:cNvPicPr>
          <p:nvPr/>
        </p:nvPicPr>
        <p:blipFill>
          <a:blip r:embed="rId3"/>
          <a:stretch>
            <a:fillRect/>
          </a:stretch>
        </p:blipFill>
        <p:spPr>
          <a:xfrm>
            <a:off x="1784983" y="5065166"/>
            <a:ext cx="5478236" cy="1006684"/>
          </a:xfrm>
          <a:prstGeom prst="rect">
            <a:avLst/>
          </a:prstGeom>
          <a:ln>
            <a:solidFill>
              <a:schemeClr val="accent1"/>
            </a:solidFill>
          </a:ln>
        </p:spPr>
      </p:pic>
      <p:sp>
        <p:nvSpPr>
          <p:cNvPr id="11" name="Rectangle 10">
            <a:extLst>
              <a:ext uri="{FF2B5EF4-FFF2-40B4-BE49-F238E27FC236}">
                <a16:creationId xmlns:a16="http://schemas.microsoft.com/office/drawing/2014/main" id="{28AA378E-D762-49A3-8C61-AC89E94A33F6}"/>
              </a:ext>
            </a:extLst>
          </p:cNvPr>
          <p:cNvSpPr/>
          <p:nvPr/>
        </p:nvSpPr>
        <p:spPr>
          <a:xfrm>
            <a:off x="6207232" y="5403997"/>
            <a:ext cx="916384" cy="331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2" name="Rectangle 11">
            <a:extLst>
              <a:ext uri="{FF2B5EF4-FFF2-40B4-BE49-F238E27FC236}">
                <a16:creationId xmlns:a16="http://schemas.microsoft.com/office/drawing/2014/main" id="{190BE45F-CD08-44E9-9C5E-46A8A1ED2F92}"/>
              </a:ext>
            </a:extLst>
          </p:cNvPr>
          <p:cNvSpPr/>
          <p:nvPr/>
        </p:nvSpPr>
        <p:spPr>
          <a:xfrm>
            <a:off x="2088076" y="5391263"/>
            <a:ext cx="1951381" cy="331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74801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C0E11E-B20B-4198-8672-2EF5462C464C}"/>
              </a:ext>
            </a:extLst>
          </p:cNvPr>
          <p:cNvPicPr>
            <a:picLocks noChangeAspect="1"/>
          </p:cNvPicPr>
          <p:nvPr/>
        </p:nvPicPr>
        <p:blipFill>
          <a:blip r:embed="rId2"/>
          <a:stretch>
            <a:fillRect/>
          </a:stretch>
        </p:blipFill>
        <p:spPr>
          <a:xfrm>
            <a:off x="2398529" y="2013548"/>
            <a:ext cx="3998602" cy="4066631"/>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66</a:t>
            </a:fld>
            <a:endParaRPr lang="en-US" dirty="0"/>
          </a:p>
        </p:txBody>
      </p:sp>
      <p:sp>
        <p:nvSpPr>
          <p:cNvPr id="10" name="Content Placeholder 5"/>
          <p:cNvSpPr txBox="1">
            <a:spLocks/>
          </p:cNvSpPr>
          <p:nvPr/>
        </p:nvSpPr>
        <p:spPr>
          <a:xfrm>
            <a:off x="205038" y="708831"/>
            <a:ext cx="8821396" cy="8412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the repository we have MMSID 991351790000121 “The effort of French women” which has 035 $$a (</a:t>
            </a:r>
            <a:r>
              <a:rPr lang="en-US" sz="2400" dirty="0" err="1"/>
              <a:t>OCoLC</a:t>
            </a:r>
            <a:r>
              <a:rPr lang="en-US" sz="2400" dirty="0"/>
              <a:t>)01192668</a:t>
            </a:r>
          </a:p>
          <a:p>
            <a:endParaRPr lang="en-US" sz="2400" dirty="0"/>
          </a:p>
        </p:txBody>
      </p:sp>
      <p:sp>
        <p:nvSpPr>
          <p:cNvPr id="4" name="Rectangle 3">
            <a:extLst>
              <a:ext uri="{FF2B5EF4-FFF2-40B4-BE49-F238E27FC236}">
                <a16:creationId xmlns:a16="http://schemas.microsoft.com/office/drawing/2014/main" id="{207C7A54-5A76-433A-B869-3695C0DAB365}"/>
              </a:ext>
            </a:extLst>
          </p:cNvPr>
          <p:cNvSpPr/>
          <p:nvPr/>
        </p:nvSpPr>
        <p:spPr>
          <a:xfrm>
            <a:off x="2516781" y="2013548"/>
            <a:ext cx="3448589" cy="569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7E849122-49A4-4A46-BA70-41FF4CA1AF54}"/>
              </a:ext>
            </a:extLst>
          </p:cNvPr>
          <p:cNvSpPr/>
          <p:nvPr/>
        </p:nvSpPr>
        <p:spPr>
          <a:xfrm>
            <a:off x="2926086" y="4850675"/>
            <a:ext cx="1506577" cy="296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909985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C336C-8127-4266-9444-733689B375AC}"/>
              </a:ext>
            </a:extLst>
          </p:cNvPr>
          <p:cNvPicPr>
            <a:picLocks noChangeAspect="1"/>
          </p:cNvPicPr>
          <p:nvPr/>
        </p:nvPicPr>
        <p:blipFill>
          <a:blip r:embed="rId2"/>
          <a:stretch>
            <a:fillRect/>
          </a:stretch>
        </p:blipFill>
        <p:spPr>
          <a:xfrm>
            <a:off x="2195711" y="1795327"/>
            <a:ext cx="4473904" cy="4222296"/>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67</a:t>
            </a:fld>
            <a:endParaRPr lang="en-US" dirty="0"/>
          </a:p>
        </p:txBody>
      </p:sp>
      <p:sp>
        <p:nvSpPr>
          <p:cNvPr id="10" name="Content Placeholder 5"/>
          <p:cNvSpPr txBox="1">
            <a:spLocks/>
          </p:cNvSpPr>
          <p:nvPr/>
        </p:nvSpPr>
        <p:spPr>
          <a:xfrm>
            <a:off x="205038" y="708831"/>
            <a:ext cx="8821396" cy="8412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We also have MMSID </a:t>
            </a:r>
            <a:r>
              <a:rPr lang="he-IL" sz="2400" dirty="0"/>
              <a:t>99142111200121</a:t>
            </a:r>
            <a:r>
              <a:rPr lang="en-US" sz="2400" dirty="0"/>
              <a:t> “Une femme </a:t>
            </a:r>
            <a:r>
              <a:rPr lang="en-US" sz="2400" dirty="0" err="1"/>
              <a:t>française</a:t>
            </a:r>
            <a:r>
              <a:rPr lang="en-US" sz="2400" dirty="0"/>
              <a:t>” which has 020 $$a 9781250097651 (hardback)</a:t>
            </a:r>
          </a:p>
          <a:p>
            <a:endParaRPr lang="en-US" sz="2400" dirty="0"/>
          </a:p>
        </p:txBody>
      </p:sp>
      <p:sp>
        <p:nvSpPr>
          <p:cNvPr id="4" name="Rectangle 3">
            <a:extLst>
              <a:ext uri="{FF2B5EF4-FFF2-40B4-BE49-F238E27FC236}">
                <a16:creationId xmlns:a16="http://schemas.microsoft.com/office/drawing/2014/main" id="{207C7A54-5A76-433A-B869-3695C0DAB365}"/>
              </a:ext>
            </a:extLst>
          </p:cNvPr>
          <p:cNvSpPr/>
          <p:nvPr/>
        </p:nvSpPr>
        <p:spPr>
          <a:xfrm>
            <a:off x="2403570" y="1800627"/>
            <a:ext cx="4336864" cy="550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7E849122-49A4-4A46-BA70-41FF4CA1AF54}"/>
              </a:ext>
            </a:extLst>
          </p:cNvPr>
          <p:cNvSpPr/>
          <p:nvPr/>
        </p:nvSpPr>
        <p:spPr>
          <a:xfrm>
            <a:off x="2795458" y="4720046"/>
            <a:ext cx="2116176" cy="296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79867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68</a:t>
            </a:fld>
            <a:endParaRPr lang="en-US" dirty="0"/>
          </a:p>
        </p:txBody>
      </p:sp>
      <p:sp>
        <p:nvSpPr>
          <p:cNvPr id="10" name="Content Placeholder 5"/>
          <p:cNvSpPr txBox="1">
            <a:spLocks/>
          </p:cNvSpPr>
          <p:nvPr/>
        </p:nvSpPr>
        <p:spPr>
          <a:xfrm>
            <a:off x="205038" y="708830"/>
            <a:ext cx="8821396" cy="55329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we create a record with both</a:t>
            </a:r>
            <a:br>
              <a:rPr lang="en-US" dirty="0"/>
            </a:br>
            <a:br>
              <a:rPr lang="en-US" dirty="0"/>
            </a:br>
            <a:r>
              <a:rPr lang="en-US" dirty="0"/>
              <a:t>   020 $$a 9781250097651 (hardback)</a:t>
            </a:r>
            <a:br>
              <a:rPr lang="en-US" dirty="0"/>
            </a:br>
            <a:r>
              <a:rPr lang="en-US" dirty="0"/>
              <a:t>   035 $$a (</a:t>
            </a:r>
            <a:r>
              <a:rPr lang="en-US" dirty="0" err="1"/>
              <a:t>OCoLC</a:t>
            </a:r>
            <a:r>
              <a:rPr lang="en-US" dirty="0"/>
              <a:t>)01192668</a:t>
            </a:r>
            <a:br>
              <a:rPr lang="en-US" dirty="0"/>
            </a:br>
            <a:br>
              <a:rPr lang="en-US" dirty="0"/>
            </a:br>
            <a:r>
              <a:rPr lang="en-US" dirty="0"/>
              <a:t>Then it should link to the record with the 035 and not to the record with the 020</a:t>
            </a:r>
            <a:br>
              <a:rPr lang="en-US" dirty="0"/>
            </a:br>
            <a:endParaRPr lang="en-US" dirty="0"/>
          </a:p>
          <a:p>
            <a:r>
              <a:rPr lang="en-US" dirty="0"/>
              <a:t>This is because we defined to use an import profile which matches on the 035. </a:t>
            </a:r>
          </a:p>
          <a:p>
            <a:endParaRPr lang="en-US" dirty="0"/>
          </a:p>
        </p:txBody>
      </p:sp>
    </p:spTree>
    <p:extLst>
      <p:ext uri="{BB962C8B-B14F-4D97-AF65-F5344CB8AC3E}">
        <p14:creationId xmlns:p14="http://schemas.microsoft.com/office/powerpoint/2010/main" val="3529603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6EBBF1-EB43-4B9C-B5B9-DCDD389B7777}"/>
              </a:ext>
            </a:extLst>
          </p:cNvPr>
          <p:cNvPicPr>
            <a:picLocks noChangeAspect="1"/>
          </p:cNvPicPr>
          <p:nvPr/>
        </p:nvPicPr>
        <p:blipFill>
          <a:blip r:embed="rId2"/>
          <a:stretch>
            <a:fillRect/>
          </a:stretch>
        </p:blipFill>
        <p:spPr>
          <a:xfrm>
            <a:off x="2073246" y="2116099"/>
            <a:ext cx="5000625" cy="3743325"/>
          </a:xfrm>
          <a:prstGeom prst="rect">
            <a:avLst/>
          </a:prstGeom>
          <a:ln>
            <a:solidFill>
              <a:schemeClr val="accent1"/>
            </a:solidFill>
          </a:ln>
        </p:spPr>
      </p:pic>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69</a:t>
            </a:fld>
            <a:endParaRPr lang="en-US" dirty="0"/>
          </a:p>
        </p:txBody>
      </p:sp>
      <p:sp>
        <p:nvSpPr>
          <p:cNvPr id="10" name="Content Placeholder 5"/>
          <p:cNvSpPr txBox="1">
            <a:spLocks/>
          </p:cNvSpPr>
          <p:nvPr/>
        </p:nvSpPr>
        <p:spPr>
          <a:xfrm>
            <a:off x="205038" y="708830"/>
            <a:ext cx="8821396" cy="9666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Here is a new purchase request with an ISBN and a 035, both of which exist in different records in the repository</a:t>
            </a:r>
          </a:p>
          <a:p>
            <a:endParaRPr lang="en-US" dirty="0"/>
          </a:p>
        </p:txBody>
      </p:sp>
      <p:sp>
        <p:nvSpPr>
          <p:cNvPr id="4" name="Rectangle 3">
            <a:extLst>
              <a:ext uri="{FF2B5EF4-FFF2-40B4-BE49-F238E27FC236}">
                <a16:creationId xmlns:a16="http://schemas.microsoft.com/office/drawing/2014/main" id="{CB228930-2EB0-4D11-973A-2635140542D2}"/>
              </a:ext>
            </a:extLst>
          </p:cNvPr>
          <p:cNvSpPr/>
          <p:nvPr/>
        </p:nvSpPr>
        <p:spPr>
          <a:xfrm>
            <a:off x="3005597" y="4444906"/>
            <a:ext cx="3220278" cy="41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6DB794EC-A169-4BD3-BF83-83C604DD7E0A}"/>
              </a:ext>
            </a:extLst>
          </p:cNvPr>
          <p:cNvSpPr/>
          <p:nvPr/>
        </p:nvSpPr>
        <p:spPr>
          <a:xfrm>
            <a:off x="2278572" y="5152165"/>
            <a:ext cx="3717235" cy="41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45584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9" name="Content Placeholder 5"/>
          <p:cNvSpPr>
            <a:spLocks noGrp="1"/>
          </p:cNvSpPr>
          <p:nvPr>
            <p:ph idx="1"/>
          </p:nvPr>
        </p:nvSpPr>
        <p:spPr>
          <a:xfrm>
            <a:off x="191923" y="730212"/>
            <a:ext cx="8763271" cy="951497"/>
          </a:xfrm>
        </p:spPr>
        <p:txBody>
          <a:bodyPr>
            <a:noAutofit/>
          </a:bodyPr>
          <a:lstStyle/>
          <a:p>
            <a:r>
              <a:rPr lang="en-US" dirty="0"/>
              <a:t>For example user Thomas </a:t>
            </a:r>
            <a:r>
              <a:rPr lang="en-US" dirty="0" err="1"/>
              <a:t>Safransky</a:t>
            </a:r>
            <a:r>
              <a:rPr lang="en-US" dirty="0"/>
              <a:t> has all three purchase request roles on the scope of the Main Library</a:t>
            </a:r>
          </a:p>
        </p:txBody>
      </p:sp>
      <p:pic>
        <p:nvPicPr>
          <p:cNvPr id="4" name="Picture 3"/>
          <p:cNvPicPr>
            <a:picLocks noChangeAspect="1"/>
          </p:cNvPicPr>
          <p:nvPr/>
        </p:nvPicPr>
        <p:blipFill>
          <a:blip r:embed="rId2"/>
          <a:stretch>
            <a:fillRect/>
          </a:stretch>
        </p:blipFill>
        <p:spPr>
          <a:xfrm>
            <a:off x="583979" y="1871757"/>
            <a:ext cx="7315200" cy="1412341"/>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583979" y="4812086"/>
            <a:ext cx="7315200" cy="1455821"/>
          </a:xfrm>
          <a:prstGeom prst="rect">
            <a:avLst/>
          </a:prstGeom>
          <a:ln>
            <a:solidFill>
              <a:schemeClr val="accent1"/>
            </a:solidFill>
          </a:ln>
        </p:spPr>
      </p:pic>
      <p:sp>
        <p:nvSpPr>
          <p:cNvPr id="8" name="Content Placeholder 5"/>
          <p:cNvSpPr txBox="1">
            <a:spLocks/>
          </p:cNvSpPr>
          <p:nvPr/>
        </p:nvSpPr>
        <p:spPr>
          <a:xfrm>
            <a:off x="191923" y="3559791"/>
            <a:ext cx="8763271" cy="9514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example user James </a:t>
            </a:r>
            <a:r>
              <a:rPr lang="en-US" dirty="0" err="1"/>
              <a:t>Meydansky</a:t>
            </a:r>
            <a:r>
              <a:rPr lang="en-US" dirty="0"/>
              <a:t> has all three purchase request roles on the scope of the Law Library</a:t>
            </a:r>
          </a:p>
        </p:txBody>
      </p:sp>
      <p:sp>
        <p:nvSpPr>
          <p:cNvPr id="7" name="Rectangle 6"/>
          <p:cNvSpPr/>
          <p:nvPr/>
        </p:nvSpPr>
        <p:spPr>
          <a:xfrm>
            <a:off x="6257109" y="1871757"/>
            <a:ext cx="1371600" cy="1412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26627" y="4845740"/>
            <a:ext cx="1371600" cy="1412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0525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70</a:t>
            </a:fld>
            <a:endParaRPr lang="en-US" dirty="0"/>
          </a:p>
        </p:txBody>
      </p:sp>
      <p:sp>
        <p:nvSpPr>
          <p:cNvPr id="10" name="Content Placeholder 5"/>
          <p:cNvSpPr txBox="1">
            <a:spLocks/>
          </p:cNvSpPr>
          <p:nvPr/>
        </p:nvSpPr>
        <p:spPr>
          <a:xfrm>
            <a:off x="205038" y="708830"/>
            <a:ext cx="8821396" cy="9666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purchase request gets created and we see that it matches MMSID 991351790000121 “The effort of French women” which has 035 $$a (</a:t>
            </a:r>
            <a:r>
              <a:rPr lang="en-US" dirty="0" err="1"/>
              <a:t>OCoLC</a:t>
            </a:r>
            <a:r>
              <a:rPr lang="en-US" dirty="0"/>
              <a:t>)01192668</a:t>
            </a:r>
          </a:p>
          <a:p>
            <a:r>
              <a:rPr lang="en-US" dirty="0"/>
              <a:t> </a:t>
            </a:r>
          </a:p>
          <a:p>
            <a:endParaRPr lang="en-US" dirty="0"/>
          </a:p>
        </p:txBody>
      </p:sp>
      <p:pic>
        <p:nvPicPr>
          <p:cNvPr id="6" name="Picture 5">
            <a:extLst>
              <a:ext uri="{FF2B5EF4-FFF2-40B4-BE49-F238E27FC236}">
                <a16:creationId xmlns:a16="http://schemas.microsoft.com/office/drawing/2014/main" id="{4A0262FA-4713-420C-807D-7803E289A28D}"/>
              </a:ext>
            </a:extLst>
          </p:cNvPr>
          <p:cNvPicPr>
            <a:picLocks noChangeAspect="1"/>
          </p:cNvPicPr>
          <p:nvPr/>
        </p:nvPicPr>
        <p:blipFill>
          <a:blip r:embed="rId2"/>
          <a:stretch>
            <a:fillRect/>
          </a:stretch>
        </p:blipFill>
        <p:spPr>
          <a:xfrm>
            <a:off x="387919" y="2281192"/>
            <a:ext cx="8210550" cy="3238500"/>
          </a:xfrm>
          <a:prstGeom prst="rect">
            <a:avLst/>
          </a:prstGeom>
          <a:ln>
            <a:solidFill>
              <a:schemeClr val="accent1"/>
            </a:solidFill>
          </a:ln>
        </p:spPr>
      </p:pic>
      <p:sp>
        <p:nvSpPr>
          <p:cNvPr id="9" name="Rectangle 8">
            <a:extLst>
              <a:ext uri="{FF2B5EF4-FFF2-40B4-BE49-F238E27FC236}">
                <a16:creationId xmlns:a16="http://schemas.microsoft.com/office/drawing/2014/main" id="{1DBFF635-3F25-4ED9-9C15-3F364BCA6731}"/>
              </a:ext>
            </a:extLst>
          </p:cNvPr>
          <p:cNvSpPr/>
          <p:nvPr/>
        </p:nvSpPr>
        <p:spPr>
          <a:xfrm>
            <a:off x="5826035" y="2586446"/>
            <a:ext cx="1898468"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1" name="Rectangle 10">
            <a:extLst>
              <a:ext uri="{FF2B5EF4-FFF2-40B4-BE49-F238E27FC236}">
                <a16:creationId xmlns:a16="http://schemas.microsoft.com/office/drawing/2014/main" id="{4F3ACC78-1C1D-4CE6-B9E9-0DB50999A18B}"/>
              </a:ext>
            </a:extLst>
          </p:cNvPr>
          <p:cNvSpPr/>
          <p:nvPr/>
        </p:nvSpPr>
        <p:spPr>
          <a:xfrm>
            <a:off x="1166948" y="4188823"/>
            <a:ext cx="2455817"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790354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19" y="18352"/>
            <a:ext cx="8729955" cy="633250"/>
          </a:xfrm>
        </p:spPr>
        <p:txBody>
          <a:bodyPr>
            <a:normAutofit/>
          </a:bodyPr>
          <a:lstStyle/>
          <a:p>
            <a:r>
              <a:rPr lang="en-US" dirty="0"/>
              <a:t>Define Purchase Request match method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71</a:t>
            </a:fld>
            <a:endParaRPr lang="en-US" dirty="0"/>
          </a:p>
        </p:txBody>
      </p:sp>
      <p:sp>
        <p:nvSpPr>
          <p:cNvPr id="10" name="Content Placeholder 5"/>
          <p:cNvSpPr txBox="1">
            <a:spLocks/>
          </p:cNvSpPr>
          <p:nvPr/>
        </p:nvSpPr>
        <p:spPr>
          <a:xfrm>
            <a:off x="205038" y="708830"/>
            <a:ext cx="8821396" cy="9666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correct that it linked to MMSID 991351790000121 “The effort of French women” which has 035 $$a (</a:t>
            </a:r>
            <a:r>
              <a:rPr lang="en-US" dirty="0" err="1"/>
              <a:t>OCoLC</a:t>
            </a:r>
            <a:r>
              <a:rPr lang="en-US" dirty="0"/>
              <a:t>)01192668</a:t>
            </a:r>
            <a:br>
              <a:rPr lang="en-US" dirty="0"/>
            </a:br>
            <a:endParaRPr lang="en-US" dirty="0"/>
          </a:p>
          <a:p>
            <a:r>
              <a:rPr lang="en-US" dirty="0"/>
              <a:t>It should not have linked to MMSID </a:t>
            </a:r>
            <a:r>
              <a:rPr lang="he-IL" dirty="0"/>
              <a:t>99142111200121</a:t>
            </a:r>
            <a:r>
              <a:rPr lang="en-US" dirty="0"/>
              <a:t> “Une femme </a:t>
            </a:r>
            <a:r>
              <a:rPr lang="en-US" dirty="0" err="1"/>
              <a:t>française</a:t>
            </a:r>
            <a:r>
              <a:rPr lang="en-US" dirty="0"/>
              <a:t>” which has 020 $$a 9781250097651 (hardback)</a:t>
            </a:r>
            <a:br>
              <a:rPr lang="en-US" dirty="0"/>
            </a:br>
            <a:endParaRPr lang="en-US" dirty="0"/>
          </a:p>
          <a:p>
            <a:r>
              <a:rPr lang="en-US" dirty="0"/>
              <a:t>This is because the import profile matches on 035 and not 020</a:t>
            </a:r>
          </a:p>
          <a:p>
            <a:endParaRPr lang="en-US" dirty="0"/>
          </a:p>
          <a:p>
            <a:endParaRPr lang="en-US" dirty="0"/>
          </a:p>
        </p:txBody>
      </p:sp>
    </p:spTree>
    <p:extLst>
      <p:ext uri="{BB962C8B-B14F-4D97-AF65-F5344CB8AC3E}">
        <p14:creationId xmlns:p14="http://schemas.microsoft.com/office/powerpoint/2010/main" val="134727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9" name="Content Placeholder 5"/>
          <p:cNvSpPr>
            <a:spLocks noGrp="1"/>
          </p:cNvSpPr>
          <p:nvPr>
            <p:ph idx="1"/>
          </p:nvPr>
        </p:nvSpPr>
        <p:spPr>
          <a:xfrm>
            <a:off x="191923" y="715510"/>
            <a:ext cx="8763271" cy="1472764"/>
          </a:xfrm>
        </p:spPr>
        <p:txBody>
          <a:bodyPr>
            <a:noAutofit/>
          </a:bodyPr>
          <a:lstStyle/>
          <a:p>
            <a:r>
              <a:rPr lang="en-US" dirty="0"/>
              <a:t>User Simon </a:t>
            </a:r>
            <a:r>
              <a:rPr lang="en-US" dirty="0" err="1"/>
              <a:t>Persky</a:t>
            </a:r>
            <a:r>
              <a:rPr lang="en-US" dirty="0"/>
              <a:t> has all three purchase request roles on the scope of the Institution</a:t>
            </a:r>
          </a:p>
        </p:txBody>
      </p:sp>
      <p:pic>
        <p:nvPicPr>
          <p:cNvPr id="6" name="Picture 5"/>
          <p:cNvPicPr>
            <a:picLocks noChangeAspect="1"/>
          </p:cNvPicPr>
          <p:nvPr/>
        </p:nvPicPr>
        <p:blipFill>
          <a:blip r:embed="rId2"/>
          <a:stretch>
            <a:fillRect/>
          </a:stretch>
        </p:blipFill>
        <p:spPr>
          <a:xfrm>
            <a:off x="915958" y="2598984"/>
            <a:ext cx="7315200" cy="1393371"/>
          </a:xfrm>
          <a:prstGeom prst="rect">
            <a:avLst/>
          </a:prstGeom>
          <a:ln>
            <a:solidFill>
              <a:schemeClr val="tx1"/>
            </a:solidFill>
          </a:ln>
        </p:spPr>
      </p:pic>
      <p:sp>
        <p:nvSpPr>
          <p:cNvPr id="8" name="Rectangle 7"/>
          <p:cNvSpPr/>
          <p:nvPr/>
        </p:nvSpPr>
        <p:spPr>
          <a:xfrm>
            <a:off x="6609806" y="2598984"/>
            <a:ext cx="1371600" cy="1412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95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roles - assigning owning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9" name="Content Placeholder 5"/>
          <p:cNvSpPr>
            <a:spLocks noGrp="1"/>
          </p:cNvSpPr>
          <p:nvPr>
            <p:ph idx="1"/>
          </p:nvPr>
        </p:nvSpPr>
        <p:spPr>
          <a:xfrm>
            <a:off x="191923" y="715510"/>
            <a:ext cx="8763271" cy="1472764"/>
          </a:xfrm>
        </p:spPr>
        <p:txBody>
          <a:bodyPr>
            <a:noAutofit/>
          </a:bodyPr>
          <a:lstStyle/>
          <a:p>
            <a:r>
              <a:rPr lang="en-US" dirty="0"/>
              <a:t>User Simon </a:t>
            </a:r>
            <a:r>
              <a:rPr lang="en-US" dirty="0" err="1"/>
              <a:t>Persky</a:t>
            </a:r>
            <a:r>
              <a:rPr lang="en-US" dirty="0"/>
              <a:t> Can assign any owning library to a purchase request</a:t>
            </a:r>
          </a:p>
        </p:txBody>
      </p:sp>
      <p:pic>
        <p:nvPicPr>
          <p:cNvPr id="3" name="Picture 2"/>
          <p:cNvPicPr>
            <a:picLocks noChangeAspect="1"/>
          </p:cNvPicPr>
          <p:nvPr/>
        </p:nvPicPr>
        <p:blipFill>
          <a:blip r:embed="rId2"/>
          <a:stretch>
            <a:fillRect/>
          </a:stretch>
        </p:blipFill>
        <p:spPr>
          <a:xfrm>
            <a:off x="2755582" y="2188274"/>
            <a:ext cx="3267075" cy="3276600"/>
          </a:xfrm>
          <a:prstGeom prst="rect">
            <a:avLst/>
          </a:prstGeom>
          <a:ln>
            <a:solidFill>
              <a:schemeClr val="tx1"/>
            </a:solidFill>
          </a:ln>
        </p:spPr>
      </p:pic>
      <p:sp>
        <p:nvSpPr>
          <p:cNvPr id="4" name="Rectangle 3"/>
          <p:cNvSpPr/>
          <p:nvPr/>
        </p:nvSpPr>
        <p:spPr>
          <a:xfrm>
            <a:off x="2886891" y="3540034"/>
            <a:ext cx="1152567" cy="444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18892938"/>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6590</TotalTime>
  <Words>2805</Words>
  <Application>Microsoft Office PowerPoint</Application>
  <PresentationFormat>On-screen Show (4:3)</PresentationFormat>
  <Paragraphs>430</Paragraphs>
  <Slides>71</Slides>
  <Notes>0</Notes>
  <HiddenSlides>12</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71</vt:i4>
      </vt:variant>
    </vt:vector>
  </HeadingPairs>
  <TitlesOfParts>
    <vt:vector size="80"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Purchase Requests Specific Functionalities</vt:lpstr>
      <vt:lpstr>Introduction</vt:lpstr>
      <vt:lpstr>Topics</vt:lpstr>
      <vt:lpstr>Staff roles - assigning owning library</vt:lpstr>
      <vt:lpstr>Staff roles - assigning owning library</vt:lpstr>
      <vt:lpstr>Staff roles - assigning owning library</vt:lpstr>
      <vt:lpstr>Staff roles - assigning owning library</vt:lpstr>
      <vt:lpstr>Staff roles - assigning owning library</vt:lpstr>
      <vt:lpstr>Staff roles - assigning owning library</vt:lpstr>
      <vt:lpstr>Staff roles - assigning owning library</vt:lpstr>
      <vt:lpstr>Staff roles - assigning owning library</vt:lpstr>
      <vt:lpstr>Topics</vt:lpstr>
      <vt:lpstr>Staff roles – handling purchase requests</vt:lpstr>
      <vt:lpstr>Staff roles – handling purchase requests</vt:lpstr>
      <vt:lpstr>Staff roles – handling purchase requests</vt:lpstr>
      <vt:lpstr>Staff roles – handling purchase requests</vt:lpstr>
      <vt:lpstr>Topics</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Determination of purchase request type</vt:lpstr>
      <vt:lpstr>Topics</vt:lpstr>
      <vt:lpstr>Purchase request "Use existing record"</vt:lpstr>
      <vt:lpstr>Purchase request "Use existing record"</vt:lpstr>
      <vt:lpstr>Purchase request "Use existing record"</vt:lpstr>
      <vt:lpstr>Topics</vt:lpstr>
      <vt:lpstr>Purchase request "Use existing record"</vt:lpstr>
      <vt:lpstr>Purchase request "Use existing record"</vt:lpstr>
      <vt:lpstr>Purchase request "Use existing record"</vt:lpstr>
      <vt:lpstr>Purchase request "Use existing record"</vt:lpstr>
      <vt:lpstr>Topics</vt:lpstr>
      <vt:lpstr>Purchase request "Use existing record"</vt:lpstr>
      <vt:lpstr>Purchase request "Use existing record"</vt:lpstr>
      <vt:lpstr>Purchase request "Use existing record"</vt:lpstr>
      <vt:lpstr>Purchase request "Use existing record"</vt:lpstr>
      <vt:lpstr>Purchase request "Use existing record"</vt:lpstr>
      <vt:lpstr>Topics</vt:lpstr>
      <vt:lpstr>Purchase request task list</vt:lpstr>
      <vt:lpstr>Topics</vt:lpstr>
      <vt:lpstr>Purchase request Primo form customization</vt:lpstr>
      <vt:lpstr>Purchase request Primo form customization</vt:lpstr>
      <vt:lpstr>Purchase request Primo form customization</vt:lpstr>
      <vt:lpstr>Purchase request Primo form customization</vt:lpstr>
      <vt:lpstr>Purchase request Primo form customization</vt:lpstr>
      <vt:lpstr>Topics</vt:lpstr>
      <vt:lpstr>Purchase request deletion from Primo library card</vt:lpstr>
      <vt:lpstr>Topics</vt:lpstr>
      <vt:lpstr>User level "Purchase request library"</vt:lpstr>
      <vt:lpstr>User level "Purchase request library"</vt:lpstr>
      <vt:lpstr>User level "Purchase request library"</vt:lpstr>
      <vt:lpstr>User level "Purchase request library"</vt:lpstr>
      <vt:lpstr>User level "Purchase request library"</vt:lpstr>
      <vt:lpstr>Topics</vt:lpstr>
      <vt:lpstr>Relink Purchase Request to different record</vt:lpstr>
      <vt:lpstr>Relink Purchase Request to different record</vt:lpstr>
      <vt:lpstr>Relink Purchase Request to different record</vt:lpstr>
      <vt:lpstr>Topics</vt:lpstr>
      <vt:lpstr>Define Purchase Request match method</vt:lpstr>
      <vt:lpstr>Define Purchase Request match method</vt:lpstr>
      <vt:lpstr>Define Purchase Request match method</vt:lpstr>
      <vt:lpstr>Define Purchase Request match method</vt:lpstr>
      <vt:lpstr>Define Purchase Request match method</vt:lpstr>
      <vt:lpstr>Define Purchase Request match method</vt:lpstr>
      <vt:lpstr>Define Purchase Request match method</vt:lpstr>
      <vt:lpstr>Define Purchase Request match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401</cp:revision>
  <cp:lastPrinted>2015-10-14T02:56:41Z</cp:lastPrinted>
  <dcterms:created xsi:type="dcterms:W3CDTF">2015-04-14T20:14:13Z</dcterms:created>
  <dcterms:modified xsi:type="dcterms:W3CDTF">2019-02-14T13:08:56Z</dcterms:modified>
</cp:coreProperties>
</file>